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71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82B15A-DC91-46EA-8E5D-FCC0407A0707}" type="doc">
      <dgm:prSet loTypeId="urn:microsoft.com/office/officeart/2005/8/layout/vList2" loCatId="list" qsTypeId="urn:microsoft.com/office/officeart/2005/8/quickstyle/simple3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43150CD0-4455-4105-8F67-9F9CCED4671B}">
      <dgm:prSet/>
      <dgm:spPr>
        <a:noFill/>
      </dgm:spPr>
      <dgm:t>
        <a:bodyPr/>
        <a:lstStyle/>
        <a:p>
          <a:pPr algn="l" rtl="0"/>
          <a:r>
            <a:rPr lang="ru-RU" b="1" i="0" baseline="0" dirty="0"/>
            <a:t>Реализация проекта </a:t>
          </a:r>
        </a:p>
      </dgm:t>
    </dgm:pt>
    <dgm:pt modelId="{C5BE5DBA-AAA6-49BF-8A6B-0A77DEE1458F}" type="parTrans" cxnId="{0BB02205-F53C-4828-86DD-15ED1B88B943}">
      <dgm:prSet/>
      <dgm:spPr/>
      <dgm:t>
        <a:bodyPr/>
        <a:lstStyle/>
        <a:p>
          <a:pPr algn="l"/>
          <a:endParaRPr lang="ru-RU"/>
        </a:p>
      </dgm:t>
    </dgm:pt>
    <dgm:pt modelId="{9F51A6CD-1089-4D1B-B28C-03CD62023942}" type="sibTrans" cxnId="{0BB02205-F53C-4828-86DD-15ED1B88B943}">
      <dgm:prSet/>
      <dgm:spPr/>
      <dgm:t>
        <a:bodyPr/>
        <a:lstStyle/>
        <a:p>
          <a:pPr algn="l"/>
          <a:endParaRPr lang="ru-RU"/>
        </a:p>
      </dgm:t>
    </dgm:pt>
    <dgm:pt modelId="{47B6B14A-6526-4A54-B784-E9E4395969EB}">
      <dgm:prSet/>
      <dgm:spPr/>
      <dgm:t>
        <a:bodyPr/>
        <a:lstStyle/>
        <a:p>
          <a:pPr algn="l" rtl="0"/>
          <a:r>
            <a:rPr lang="ru-RU" b="1" i="0" baseline="0" dirty="0">
              <a:latin typeface="Times New Roman" pitchFamily="18" charset="0"/>
              <a:cs typeface="Times New Roman" pitchFamily="18" charset="0"/>
            </a:rPr>
            <a:t>обеспечила целостность педагогического процесса</a:t>
          </a:r>
        </a:p>
      </dgm:t>
    </dgm:pt>
    <dgm:pt modelId="{DF4DEF9B-2515-43BD-AB41-92E5BAA06C14}" type="parTrans" cxnId="{5E714484-7078-4B9A-90FB-AA17D3FBFBA4}">
      <dgm:prSet/>
      <dgm:spPr/>
      <dgm:t>
        <a:bodyPr/>
        <a:lstStyle/>
        <a:p>
          <a:pPr algn="l"/>
          <a:endParaRPr lang="ru-RU"/>
        </a:p>
      </dgm:t>
    </dgm:pt>
    <dgm:pt modelId="{28608BDA-5E4C-476B-964D-3ADFD9428065}" type="sibTrans" cxnId="{5E714484-7078-4B9A-90FB-AA17D3FBFBA4}">
      <dgm:prSet/>
      <dgm:spPr/>
      <dgm:t>
        <a:bodyPr/>
        <a:lstStyle/>
        <a:p>
          <a:pPr algn="l"/>
          <a:endParaRPr lang="ru-RU"/>
        </a:p>
      </dgm:t>
    </dgm:pt>
    <dgm:pt modelId="{63CB6B7A-2692-43B9-A372-F7DBA5078123}">
      <dgm:prSet/>
      <dgm:spPr/>
      <dgm:t>
        <a:bodyPr/>
        <a:lstStyle/>
        <a:p>
          <a:pPr algn="l" rtl="0"/>
          <a:r>
            <a:rPr lang="ru-RU" b="1" i="0" baseline="0" dirty="0">
              <a:latin typeface="Times New Roman" pitchFamily="18" charset="0"/>
              <a:cs typeface="Times New Roman" pitchFamily="18" charset="0"/>
            </a:rPr>
            <a:t>повысила психолого-педагогическую компетентность педагогов</a:t>
          </a:r>
        </a:p>
      </dgm:t>
    </dgm:pt>
    <dgm:pt modelId="{0DD8FBAB-51B6-4ADA-B144-1174DA59621C}" type="parTrans" cxnId="{BB919EA8-A2FB-4869-9599-955346B1D6A8}">
      <dgm:prSet/>
      <dgm:spPr/>
      <dgm:t>
        <a:bodyPr/>
        <a:lstStyle/>
        <a:p>
          <a:pPr algn="l"/>
          <a:endParaRPr lang="ru-RU"/>
        </a:p>
      </dgm:t>
    </dgm:pt>
    <dgm:pt modelId="{09B349C2-20A7-479D-8BFD-56E8F41BB3CF}" type="sibTrans" cxnId="{BB919EA8-A2FB-4869-9599-955346B1D6A8}">
      <dgm:prSet/>
      <dgm:spPr/>
      <dgm:t>
        <a:bodyPr/>
        <a:lstStyle/>
        <a:p>
          <a:pPr algn="l"/>
          <a:endParaRPr lang="ru-RU"/>
        </a:p>
      </dgm:t>
    </dgm:pt>
    <dgm:pt modelId="{6D1C2ECF-1A15-4C3A-AF07-A8DFB618A9AD}">
      <dgm:prSet/>
      <dgm:spPr/>
      <dgm:t>
        <a:bodyPr/>
        <a:lstStyle/>
        <a:p>
          <a:pPr algn="l" rtl="0"/>
          <a:r>
            <a:rPr lang="ru-RU" b="1" i="0" baseline="0" dirty="0">
              <a:latin typeface="Times New Roman" pitchFamily="18" charset="0"/>
              <a:cs typeface="Times New Roman" pitchFamily="18" charset="0"/>
            </a:rPr>
            <a:t>повысила уровень знаний</a:t>
          </a:r>
          <a:r>
            <a:rPr lang="ru-RU" b="1" i="0" dirty="0">
              <a:latin typeface="Times New Roman" pitchFamily="18" charset="0"/>
              <a:cs typeface="Times New Roman" pitchFamily="18" charset="0"/>
            </a:rPr>
            <a:t> родителей </a:t>
          </a:r>
          <a:r>
            <a:rPr lang="ru-RU" b="1" i="0" baseline="0" dirty="0">
              <a:latin typeface="Times New Roman" pitchFamily="18" charset="0"/>
              <a:cs typeface="Times New Roman" pitchFamily="18" charset="0"/>
            </a:rPr>
            <a:t>о </a:t>
          </a:r>
          <a:r>
            <a:rPr lang="ru-RU" b="1" i="0" baseline="0" dirty="0" err="1">
              <a:latin typeface="Times New Roman" pitchFamily="18" charset="0"/>
              <a:cs typeface="Times New Roman" pitchFamily="18" charset="0"/>
            </a:rPr>
            <a:t>психоэмоциональном</a:t>
          </a:r>
          <a:r>
            <a:rPr lang="ru-RU" b="1" i="0" baseline="0" dirty="0">
              <a:latin typeface="Times New Roman" pitchFamily="18" charset="0"/>
              <a:cs typeface="Times New Roman" pitchFamily="18" charset="0"/>
            </a:rPr>
            <a:t> развитии ребёнка</a:t>
          </a:r>
        </a:p>
      </dgm:t>
    </dgm:pt>
    <dgm:pt modelId="{D3F7A82A-B8A2-4331-9B9B-517F39121416}" type="parTrans" cxnId="{0534BCEF-69BA-4A3A-BE1F-55D47828B93D}">
      <dgm:prSet/>
      <dgm:spPr/>
      <dgm:t>
        <a:bodyPr/>
        <a:lstStyle/>
        <a:p>
          <a:pPr algn="l"/>
          <a:endParaRPr lang="ru-RU"/>
        </a:p>
      </dgm:t>
    </dgm:pt>
    <dgm:pt modelId="{C3AF609A-84D6-4516-B55B-F29F72DFD357}" type="sibTrans" cxnId="{0534BCEF-69BA-4A3A-BE1F-55D47828B93D}">
      <dgm:prSet/>
      <dgm:spPr/>
      <dgm:t>
        <a:bodyPr/>
        <a:lstStyle/>
        <a:p>
          <a:pPr algn="l"/>
          <a:endParaRPr lang="ru-RU"/>
        </a:p>
      </dgm:t>
    </dgm:pt>
    <dgm:pt modelId="{0763C11C-090F-46B5-8973-97FA191EE950}">
      <dgm:prSet/>
      <dgm:spPr/>
      <dgm:t>
        <a:bodyPr/>
        <a:lstStyle/>
        <a:p>
          <a:pPr algn="l" rtl="0"/>
          <a:r>
            <a:rPr lang="ru-RU" b="1" i="0" baseline="0" dirty="0">
              <a:latin typeface="Times New Roman" pitchFamily="18" charset="0"/>
              <a:cs typeface="Times New Roman" pitchFamily="18" charset="0"/>
            </a:rPr>
            <a:t>сформировала осознанное отношение к родителю, дети и взрослые получили заряд положительных эмоций</a:t>
          </a:r>
        </a:p>
      </dgm:t>
    </dgm:pt>
    <dgm:pt modelId="{9912AF16-A279-43F7-8CA6-E87A0DEC0A93}" type="parTrans" cxnId="{4B8D01CA-6FE5-46A1-9CB7-2EEC05DCCAA3}">
      <dgm:prSet/>
      <dgm:spPr/>
      <dgm:t>
        <a:bodyPr/>
        <a:lstStyle/>
        <a:p>
          <a:pPr algn="l"/>
          <a:endParaRPr lang="ru-RU"/>
        </a:p>
      </dgm:t>
    </dgm:pt>
    <dgm:pt modelId="{7B7BF1D5-413A-4841-97EF-A07B01E2FE50}" type="sibTrans" cxnId="{4B8D01CA-6FE5-46A1-9CB7-2EEC05DCCAA3}">
      <dgm:prSet/>
      <dgm:spPr/>
      <dgm:t>
        <a:bodyPr/>
        <a:lstStyle/>
        <a:p>
          <a:pPr algn="l"/>
          <a:endParaRPr lang="ru-RU"/>
        </a:p>
      </dgm:t>
    </dgm:pt>
    <dgm:pt modelId="{7ECA3001-9119-4A55-AD6E-4FEBF11545C2}" type="pres">
      <dgm:prSet presAssocID="{4082B15A-DC91-46EA-8E5D-FCC0407A0707}" presName="linear" presStyleCnt="0">
        <dgm:presLayoutVars>
          <dgm:animLvl val="lvl"/>
          <dgm:resizeHandles val="exact"/>
        </dgm:presLayoutVars>
      </dgm:prSet>
      <dgm:spPr/>
    </dgm:pt>
    <dgm:pt modelId="{ECEAB582-97DC-48A3-9283-CEF514123C21}" type="pres">
      <dgm:prSet presAssocID="{43150CD0-4455-4105-8F67-9F9CCED4671B}" presName="parentText" presStyleLbl="node1" presStyleIdx="0" presStyleCnt="1" custLinFactNeighborX="12162" custLinFactNeighborY="-1305">
        <dgm:presLayoutVars>
          <dgm:chMax val="0"/>
          <dgm:bulletEnabled val="1"/>
        </dgm:presLayoutVars>
      </dgm:prSet>
      <dgm:spPr/>
    </dgm:pt>
    <dgm:pt modelId="{B5B3C4B8-350B-42DC-BF8A-4FEF4FCF5573}" type="pres">
      <dgm:prSet presAssocID="{43150CD0-4455-4105-8F67-9F9CCED4671B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DB8B2D02-7FD6-4F00-9C7B-D8C1CCC8D264}" type="presOf" srcId="{63CB6B7A-2692-43B9-A372-F7DBA5078123}" destId="{B5B3C4B8-350B-42DC-BF8A-4FEF4FCF5573}" srcOrd="0" destOrd="1" presId="urn:microsoft.com/office/officeart/2005/8/layout/vList2"/>
    <dgm:cxn modelId="{0BB02205-F53C-4828-86DD-15ED1B88B943}" srcId="{4082B15A-DC91-46EA-8E5D-FCC0407A0707}" destId="{43150CD0-4455-4105-8F67-9F9CCED4671B}" srcOrd="0" destOrd="0" parTransId="{C5BE5DBA-AAA6-49BF-8A6B-0A77DEE1458F}" sibTransId="{9F51A6CD-1089-4D1B-B28C-03CD62023942}"/>
    <dgm:cxn modelId="{24487872-36A3-4C3C-89F7-884597D7B8E8}" type="presOf" srcId="{43150CD0-4455-4105-8F67-9F9CCED4671B}" destId="{ECEAB582-97DC-48A3-9283-CEF514123C21}" srcOrd="0" destOrd="0" presId="urn:microsoft.com/office/officeart/2005/8/layout/vList2"/>
    <dgm:cxn modelId="{5E714484-7078-4B9A-90FB-AA17D3FBFBA4}" srcId="{43150CD0-4455-4105-8F67-9F9CCED4671B}" destId="{47B6B14A-6526-4A54-B784-E9E4395969EB}" srcOrd="0" destOrd="0" parTransId="{DF4DEF9B-2515-43BD-AB41-92E5BAA06C14}" sibTransId="{28608BDA-5E4C-476B-964D-3ADFD9428065}"/>
    <dgm:cxn modelId="{EBBF23A7-E405-4C77-B0C8-4479061A236A}" type="presOf" srcId="{47B6B14A-6526-4A54-B784-E9E4395969EB}" destId="{B5B3C4B8-350B-42DC-BF8A-4FEF4FCF5573}" srcOrd="0" destOrd="0" presId="urn:microsoft.com/office/officeart/2005/8/layout/vList2"/>
    <dgm:cxn modelId="{BB919EA8-A2FB-4869-9599-955346B1D6A8}" srcId="{43150CD0-4455-4105-8F67-9F9CCED4671B}" destId="{63CB6B7A-2692-43B9-A372-F7DBA5078123}" srcOrd="1" destOrd="0" parTransId="{0DD8FBAB-51B6-4ADA-B144-1174DA59621C}" sibTransId="{09B349C2-20A7-479D-8BFD-56E8F41BB3CF}"/>
    <dgm:cxn modelId="{A90F90B4-FC7D-41B3-B501-43FC35A86239}" type="presOf" srcId="{6D1C2ECF-1A15-4C3A-AF07-A8DFB618A9AD}" destId="{B5B3C4B8-350B-42DC-BF8A-4FEF4FCF5573}" srcOrd="0" destOrd="2" presId="urn:microsoft.com/office/officeart/2005/8/layout/vList2"/>
    <dgm:cxn modelId="{4B8D01CA-6FE5-46A1-9CB7-2EEC05DCCAA3}" srcId="{43150CD0-4455-4105-8F67-9F9CCED4671B}" destId="{0763C11C-090F-46B5-8973-97FA191EE950}" srcOrd="3" destOrd="0" parTransId="{9912AF16-A279-43F7-8CA6-E87A0DEC0A93}" sibTransId="{7B7BF1D5-413A-4841-97EF-A07B01E2FE50}"/>
    <dgm:cxn modelId="{0534BCEF-69BA-4A3A-BE1F-55D47828B93D}" srcId="{43150CD0-4455-4105-8F67-9F9CCED4671B}" destId="{6D1C2ECF-1A15-4C3A-AF07-A8DFB618A9AD}" srcOrd="2" destOrd="0" parTransId="{D3F7A82A-B8A2-4331-9B9B-517F39121416}" sibTransId="{C3AF609A-84D6-4516-B55B-F29F72DFD357}"/>
    <dgm:cxn modelId="{A1444DF3-9A07-4B05-A85C-DBFD757C0573}" type="presOf" srcId="{0763C11C-090F-46B5-8973-97FA191EE950}" destId="{B5B3C4B8-350B-42DC-BF8A-4FEF4FCF5573}" srcOrd="0" destOrd="3" presId="urn:microsoft.com/office/officeart/2005/8/layout/vList2"/>
    <dgm:cxn modelId="{82EEAFF3-5C1F-4A49-A25F-0A05FCBD1D5D}" type="presOf" srcId="{4082B15A-DC91-46EA-8E5D-FCC0407A0707}" destId="{7ECA3001-9119-4A55-AD6E-4FEBF11545C2}" srcOrd="0" destOrd="0" presId="urn:microsoft.com/office/officeart/2005/8/layout/vList2"/>
    <dgm:cxn modelId="{D6E63762-BBC7-43DC-BCA7-F5332665928C}" type="presParOf" srcId="{7ECA3001-9119-4A55-AD6E-4FEBF11545C2}" destId="{ECEAB582-97DC-48A3-9283-CEF514123C21}" srcOrd="0" destOrd="0" presId="urn:microsoft.com/office/officeart/2005/8/layout/vList2"/>
    <dgm:cxn modelId="{60ED1204-C520-4856-B760-F8365F1A92CB}" type="presParOf" srcId="{7ECA3001-9119-4A55-AD6E-4FEBF11545C2}" destId="{B5B3C4B8-350B-42DC-BF8A-4FEF4FCF5573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EAB582-97DC-48A3-9283-CEF514123C21}">
      <dsp:nvSpPr>
        <dsp:cNvPr id="0" name=""/>
        <dsp:cNvSpPr/>
      </dsp:nvSpPr>
      <dsp:spPr>
        <a:xfrm>
          <a:off x="0" y="72002"/>
          <a:ext cx="5328591" cy="647595"/>
        </a:xfrm>
        <a:prstGeom prst="roundRect">
          <a:avLst/>
        </a:prstGeom>
        <a:noFill/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b="1" i="0" kern="1200" baseline="0" dirty="0"/>
            <a:t>Реализация проекта </a:t>
          </a:r>
        </a:p>
      </dsp:txBody>
      <dsp:txXfrm>
        <a:off x="0" y="72002"/>
        <a:ext cx="5328591" cy="647595"/>
      </dsp:txXfrm>
    </dsp:sp>
    <dsp:sp modelId="{B5B3C4B8-350B-42DC-BF8A-4FEF4FCF5573}">
      <dsp:nvSpPr>
        <dsp:cNvPr id="0" name=""/>
        <dsp:cNvSpPr/>
      </dsp:nvSpPr>
      <dsp:spPr>
        <a:xfrm>
          <a:off x="0" y="758983"/>
          <a:ext cx="5328591" cy="30180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9183" tIns="34290" rIns="192024" bIns="34290" numCol="1" spcCol="1270" anchor="t" anchorCtr="0">
          <a:noAutofit/>
        </a:bodyPr>
        <a:lstStyle/>
        <a:p>
          <a:pPr marL="228600" lvl="1" indent="-228600" algn="l" defTabSz="9334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2100" b="1" i="0" kern="1200" baseline="0" dirty="0">
              <a:latin typeface="Times New Roman" pitchFamily="18" charset="0"/>
              <a:cs typeface="Times New Roman" pitchFamily="18" charset="0"/>
            </a:rPr>
            <a:t>обеспечила целостность педагогического процесса</a:t>
          </a:r>
        </a:p>
        <a:p>
          <a:pPr marL="228600" lvl="1" indent="-228600" algn="l" defTabSz="9334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2100" b="1" i="0" kern="1200" baseline="0" dirty="0">
              <a:latin typeface="Times New Roman" pitchFamily="18" charset="0"/>
              <a:cs typeface="Times New Roman" pitchFamily="18" charset="0"/>
            </a:rPr>
            <a:t>повысила психолого-педагогическую компетентность педагогов</a:t>
          </a:r>
        </a:p>
        <a:p>
          <a:pPr marL="228600" lvl="1" indent="-228600" algn="l" defTabSz="9334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2100" b="1" i="0" kern="1200" baseline="0" dirty="0">
              <a:latin typeface="Times New Roman" pitchFamily="18" charset="0"/>
              <a:cs typeface="Times New Roman" pitchFamily="18" charset="0"/>
            </a:rPr>
            <a:t>повысила уровень знаний</a:t>
          </a:r>
          <a:r>
            <a:rPr lang="ru-RU" sz="2100" b="1" i="0" kern="1200" dirty="0">
              <a:latin typeface="Times New Roman" pitchFamily="18" charset="0"/>
              <a:cs typeface="Times New Roman" pitchFamily="18" charset="0"/>
            </a:rPr>
            <a:t> родителей </a:t>
          </a:r>
          <a:r>
            <a:rPr lang="ru-RU" sz="2100" b="1" i="0" kern="1200" baseline="0" dirty="0">
              <a:latin typeface="Times New Roman" pitchFamily="18" charset="0"/>
              <a:cs typeface="Times New Roman" pitchFamily="18" charset="0"/>
            </a:rPr>
            <a:t>о </a:t>
          </a:r>
          <a:r>
            <a:rPr lang="ru-RU" sz="2100" b="1" i="0" kern="1200" baseline="0" dirty="0" err="1">
              <a:latin typeface="Times New Roman" pitchFamily="18" charset="0"/>
              <a:cs typeface="Times New Roman" pitchFamily="18" charset="0"/>
            </a:rPr>
            <a:t>психоэмоциональном</a:t>
          </a:r>
          <a:r>
            <a:rPr lang="ru-RU" sz="2100" b="1" i="0" kern="1200" baseline="0" dirty="0">
              <a:latin typeface="Times New Roman" pitchFamily="18" charset="0"/>
              <a:cs typeface="Times New Roman" pitchFamily="18" charset="0"/>
            </a:rPr>
            <a:t> развитии ребёнка</a:t>
          </a:r>
        </a:p>
        <a:p>
          <a:pPr marL="228600" lvl="1" indent="-228600" algn="l" defTabSz="9334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2100" b="1" i="0" kern="1200" baseline="0" dirty="0">
              <a:latin typeface="Times New Roman" pitchFamily="18" charset="0"/>
              <a:cs typeface="Times New Roman" pitchFamily="18" charset="0"/>
            </a:rPr>
            <a:t>сформировала осознанное отношение к родителю, дети и взрослые получили заряд положительных эмоций</a:t>
          </a:r>
        </a:p>
      </dsp:txBody>
      <dsp:txXfrm>
        <a:off x="0" y="758983"/>
        <a:ext cx="5328591" cy="30180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2D551-9D33-4EA0-ABB4-FA8F940C7F41}" type="datetimeFigureOut">
              <a:rPr lang="ru-RU" smtClean="0"/>
              <a:pPr/>
              <a:t>25.04.2025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C81C3-59D7-4E45-B368-636D87FB49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2D551-9D33-4EA0-ABB4-FA8F940C7F41}" type="datetimeFigureOut">
              <a:rPr lang="ru-RU" smtClean="0"/>
              <a:pPr/>
              <a:t>25.04.2025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C81C3-59D7-4E45-B368-636D87FB49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2D551-9D33-4EA0-ABB4-FA8F940C7F41}" type="datetimeFigureOut">
              <a:rPr lang="ru-RU" smtClean="0"/>
              <a:pPr/>
              <a:t>25.04.2025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C81C3-59D7-4E45-B368-636D87FB49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2D551-9D33-4EA0-ABB4-FA8F940C7F41}" type="datetimeFigureOut">
              <a:rPr lang="ru-RU" smtClean="0"/>
              <a:pPr/>
              <a:t>25.04.2025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C81C3-59D7-4E45-B368-636D87FB49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2D551-9D33-4EA0-ABB4-FA8F940C7F41}" type="datetimeFigureOut">
              <a:rPr lang="ru-RU" smtClean="0"/>
              <a:pPr/>
              <a:t>25.04.2025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C81C3-59D7-4E45-B368-636D87FB49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2D551-9D33-4EA0-ABB4-FA8F940C7F41}" type="datetimeFigureOut">
              <a:rPr lang="ru-RU" smtClean="0"/>
              <a:pPr/>
              <a:t>25.04.2025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C81C3-59D7-4E45-B368-636D87FB49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2D551-9D33-4EA0-ABB4-FA8F940C7F41}" type="datetimeFigureOut">
              <a:rPr lang="ru-RU" smtClean="0"/>
              <a:pPr/>
              <a:t>25.04.2025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C81C3-59D7-4E45-B368-636D87FB49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2D551-9D33-4EA0-ABB4-FA8F940C7F41}" type="datetimeFigureOut">
              <a:rPr lang="ru-RU" smtClean="0"/>
              <a:pPr/>
              <a:t>25.04.2025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C81C3-59D7-4E45-B368-636D87FB49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2D551-9D33-4EA0-ABB4-FA8F940C7F41}" type="datetimeFigureOut">
              <a:rPr lang="ru-RU" smtClean="0"/>
              <a:pPr/>
              <a:t>25.04.2025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C81C3-59D7-4E45-B368-636D87FB49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2D551-9D33-4EA0-ABB4-FA8F940C7F41}" type="datetimeFigureOut">
              <a:rPr lang="ru-RU" smtClean="0"/>
              <a:pPr/>
              <a:t>25.04.2025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C81C3-59D7-4E45-B368-636D87FB49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2D551-9D33-4EA0-ABB4-FA8F940C7F41}" type="datetimeFigureOut">
              <a:rPr lang="ru-RU" smtClean="0"/>
              <a:pPr/>
              <a:t>25.04.2025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C81C3-59D7-4E45-B368-636D87FB49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C2D551-9D33-4EA0-ABB4-FA8F940C7F41}" type="datetimeFigureOut">
              <a:rPr lang="ru-RU" smtClean="0"/>
              <a:pPr/>
              <a:t>25.04.2025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1C81C3-59D7-4E45-B368-636D87FB492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jpeg"/><Relationship Id="rId7" Type="http://schemas.openxmlformats.org/officeDocument/2006/relationships/image" Target="../media/image2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35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jpe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шабло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710140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19672" y="1268760"/>
            <a:ext cx="7772400" cy="864096"/>
          </a:xfrm>
        </p:spPr>
        <p:txBody>
          <a:bodyPr>
            <a:normAutofit fontScale="90000"/>
          </a:bodyPr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</a:t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города Ростова-на-Дону «Детский сад №254»</a:t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344033 г. Ростов - на – Дону, ул. Магнитогорская 7/1, тел. \факс 242-01-73</a:t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br>
              <a:rPr lang="ru-RU" sz="4000" dirty="0">
                <a:ea typeface="Calibri"/>
                <a:cs typeface="Times New Roman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63688" y="1772816"/>
            <a:ext cx="6400800" cy="1752600"/>
          </a:xfrm>
        </p:spPr>
        <p:txBody>
          <a:bodyPr>
            <a:normAutofit/>
          </a:bodyPr>
          <a:lstStyle/>
          <a:p>
            <a:r>
              <a:rPr lang="ru-RU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НЕДЕЛЯ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ПСИХОЛОГИИ В ДОУ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«Я ДЕРЖУ В ЛАДОШКАХ СОЛНЦЕ»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095002" y="4725144"/>
            <a:ext cx="3048528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Подготовила:</a:t>
            </a:r>
          </a:p>
          <a:p>
            <a:pPr algn="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педагог-психолог  Несмеянова А.С.</a:t>
            </a:r>
          </a:p>
          <a:p>
            <a:pPr algn="r"/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шаблон2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2564904"/>
            <a:ext cx="8046156" cy="4713387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754760" cy="2362274"/>
          </a:xfrm>
        </p:spPr>
        <p:txBody>
          <a:bodyPr>
            <a:normAutofit/>
          </a:bodyPr>
          <a:lstStyle/>
          <a:p>
            <a:pPr indent="228600">
              <a:spcAft>
                <a:spcPts val="1200"/>
              </a:spcAft>
            </a:pPr>
            <a:r>
              <a:rPr lang="ru-RU" sz="2000" b="1" dirty="0">
                <a:latin typeface="Times New Roman"/>
                <a:ea typeface="Times New Roman"/>
              </a:rPr>
              <a:t>Девиз недели</a:t>
            </a:r>
            <a:br>
              <a:rPr lang="ru-RU" sz="2000" dirty="0">
                <a:latin typeface="Times New Roman"/>
                <a:ea typeface="Times New Roman"/>
              </a:rPr>
            </a:br>
            <a:r>
              <a:rPr lang="ru-RU" sz="2000" i="1" dirty="0">
                <a:latin typeface="Times New Roman"/>
                <a:ea typeface="Times New Roman"/>
              </a:rPr>
              <a:t>Я держу в ладошках солнце!</a:t>
            </a:r>
            <a:br>
              <a:rPr lang="ru-RU" sz="2000" dirty="0">
                <a:latin typeface="Times New Roman"/>
                <a:ea typeface="Times New Roman"/>
              </a:rPr>
            </a:br>
            <a:r>
              <a:rPr lang="ru-RU" sz="2000" i="1" dirty="0">
                <a:latin typeface="Times New Roman"/>
                <a:ea typeface="Times New Roman"/>
              </a:rPr>
              <a:t>Я дарю его друзьям!</a:t>
            </a:r>
            <a:br>
              <a:rPr lang="ru-RU" sz="2000" dirty="0">
                <a:latin typeface="Times New Roman"/>
                <a:ea typeface="Times New Roman"/>
              </a:rPr>
            </a:br>
            <a:r>
              <a:rPr lang="ru-RU" sz="2000" i="1" dirty="0">
                <a:latin typeface="Times New Roman"/>
                <a:ea typeface="Times New Roman"/>
              </a:rPr>
              <a:t>Улыбнитесь – это просто.</a:t>
            </a:r>
            <a:br>
              <a:rPr lang="ru-RU" sz="2000" dirty="0">
                <a:latin typeface="Times New Roman"/>
                <a:ea typeface="Times New Roman"/>
              </a:rPr>
            </a:br>
            <a:r>
              <a:rPr lang="ru-RU" sz="2000" i="1" dirty="0">
                <a:latin typeface="Times New Roman"/>
                <a:ea typeface="Times New Roman"/>
              </a:rPr>
              <a:t>Лучик солнца – это Вам!</a:t>
            </a:r>
            <a:br>
              <a:rPr lang="ru-RU" sz="4000" dirty="0">
                <a:latin typeface="Times New Roman"/>
                <a:ea typeface="Times New Roman"/>
              </a:rPr>
            </a:b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5724128" y="836712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  </a:t>
            </a: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3995936" y="188640"/>
            <a:ext cx="4752528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План:</a:t>
            </a:r>
          </a:p>
          <a:p>
            <a:pPr marL="0" marR="0" lvl="0" indent="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Понедельник</a:t>
            </a: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— </a:t>
            </a:r>
            <a:r>
              <a:rPr kumimoji="0" lang="ru-RU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«День счастья»</a:t>
            </a:r>
            <a:endParaRPr kumimoji="0" 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Вторник — </a:t>
            </a:r>
            <a:r>
              <a:rPr kumimoji="0" lang="ru-RU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«День доброты» </a:t>
            </a:r>
            <a:endParaRPr kumimoji="0" 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Среда — </a:t>
            </a:r>
            <a:r>
              <a:rPr kumimoji="0" lang="ru-RU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«День дружбы»</a:t>
            </a:r>
            <a:endParaRPr kumimoji="0" 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Четверг — </a:t>
            </a:r>
            <a:r>
              <a:rPr kumimoji="0" lang="ru-RU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«День понимания»</a:t>
            </a:r>
            <a:endParaRPr lang="ru-RU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22860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Пятница — </a:t>
            </a:r>
            <a:r>
              <a:rPr kumimoji="0" lang="ru-RU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«День мечтаний и пожеланий»</a:t>
            </a:r>
            <a:endParaRPr kumimoji="0" 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51520" y="1988840"/>
            <a:ext cx="84969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Цель мероприятия: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Сохранение и укрепление психологического здоровья, повышение интереса родителей и педагогов к психологии.</a:t>
            </a:r>
          </a:p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Рисунок 16" descr="20191031_110508.jpg"/>
          <p:cNvPicPr>
            <a:picLocks noChangeAspect="1"/>
          </p:cNvPicPr>
          <p:nvPr/>
        </p:nvPicPr>
        <p:blipFill>
          <a:blip r:embed="rId3" cstate="print"/>
          <a:srcRect l="25682" r="11282"/>
          <a:stretch>
            <a:fillRect/>
          </a:stretch>
        </p:blipFill>
        <p:spPr>
          <a:xfrm rot="5400000">
            <a:off x="2991743" y="3281065"/>
            <a:ext cx="2483102" cy="19148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 descr="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528" y="3212976"/>
            <a:ext cx="2448272" cy="20728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 descr="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580113" y="3068960"/>
            <a:ext cx="3345264" cy="17285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 descr="20191029_144252.jpg"/>
          <p:cNvPicPr>
            <a:picLocks noChangeAspect="1"/>
          </p:cNvPicPr>
          <p:nvPr/>
        </p:nvPicPr>
        <p:blipFill>
          <a:blip r:embed="rId2" cstate="print"/>
          <a:srcRect l="1846" t="27080" r="53840" b="31068"/>
          <a:stretch>
            <a:fillRect/>
          </a:stretch>
        </p:blipFill>
        <p:spPr>
          <a:xfrm>
            <a:off x="539552" y="3284984"/>
            <a:ext cx="2011988" cy="14251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0"/>
            <a:ext cx="5626968" cy="79695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Открытие недели психологии</a:t>
            </a:r>
            <a:endParaRPr lang="ru-RU" sz="28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47664" y="692696"/>
            <a:ext cx="55195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Психологическая акция с родителями,</a:t>
            </a: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 детьми и сотрудниками ДОУ «Поделись улыбкой»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Рисунок 17" descr="20250424_10550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5157192"/>
            <a:ext cx="1883702" cy="14127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Рисунок 18" descr="20250424_10560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1412776"/>
            <a:ext cx="2155710" cy="16167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Рисунок 22" descr="20250424_10571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660232" y="4941168"/>
            <a:ext cx="2304256" cy="17281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" name="Рисунок 23" descr="20250424_10580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843808" y="1484784"/>
            <a:ext cx="2971734" cy="2228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Рисунок 24" descr="20250424_105920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516216" y="3284984"/>
            <a:ext cx="2016224" cy="15121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" name="Рисунок 25" descr="20250422_094759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588224" y="1340768"/>
            <a:ext cx="2232248" cy="16741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" name="Рисунок 26" descr="20250422_094805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915816" y="4077072"/>
            <a:ext cx="3240360" cy="24302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Понедельник — </a:t>
            </a:r>
            <a:r>
              <a:rPr lang="ru-RU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«День счастья»</a:t>
            </a:r>
            <a:br>
              <a:rPr lang="ru-RU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шаблон2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2780928"/>
            <a:ext cx="8046156" cy="4525963"/>
          </a:xfrm>
        </p:spPr>
      </p:pic>
      <p:sp>
        <p:nvSpPr>
          <p:cNvPr id="6" name="TextBox 5"/>
          <p:cNvSpPr txBox="1"/>
          <p:nvPr/>
        </p:nvSpPr>
        <p:spPr>
          <a:xfrm>
            <a:off x="4644008" y="908720"/>
            <a:ext cx="3978461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Психологическая акция с родителями</a:t>
            </a:r>
          </a:p>
          <a:p>
            <a:pPr algn="ctr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старшей группы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«Аптечка для души»</a:t>
            </a:r>
            <a:r>
              <a:rPr lang="ru-RU" dirty="0"/>
              <a:t> </a:t>
            </a:r>
            <a:r>
              <a:rPr lang="ru-RU" b="1" dirty="0"/>
              <a:t> </a:t>
            </a:r>
            <a:endParaRPr lang="ru-RU" dirty="0"/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971600" y="980728"/>
            <a:ext cx="26115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НОД 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«Птица счастья»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Рисунок 15" descr="20250422_095140.jpg"/>
          <p:cNvPicPr>
            <a:picLocks noChangeAspect="1"/>
          </p:cNvPicPr>
          <p:nvPr/>
        </p:nvPicPr>
        <p:blipFill>
          <a:blip r:embed="rId3" cstate="print"/>
          <a:srcRect l="1963" t="17450" b="14301"/>
          <a:stretch>
            <a:fillRect/>
          </a:stretch>
        </p:blipFill>
        <p:spPr>
          <a:xfrm>
            <a:off x="251520" y="1412776"/>
            <a:ext cx="3585795" cy="18722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Рисунок 16" descr="IMG-20250423-WA000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88224" y="1682806"/>
            <a:ext cx="1907704" cy="14307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Рисунок 17" descr="IMG-20250423-WA000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660232" y="3356992"/>
            <a:ext cx="2059699" cy="15447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Рисунок 19" descr="IMG-20250423-WA001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211960" y="1556792"/>
            <a:ext cx="2088232" cy="15661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" name="Рисунок 23" descr="20250422_095143.jpg"/>
          <p:cNvPicPr>
            <a:picLocks noChangeAspect="1"/>
          </p:cNvPicPr>
          <p:nvPr/>
        </p:nvPicPr>
        <p:blipFill>
          <a:blip r:embed="rId7" cstate="print"/>
          <a:srcRect l="24800" t="41600" r="50000" b="30051"/>
          <a:stretch>
            <a:fillRect/>
          </a:stretch>
        </p:blipFill>
        <p:spPr>
          <a:xfrm>
            <a:off x="1115616" y="3573016"/>
            <a:ext cx="2304256" cy="19442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Рисунок 24" descr="20250424_110014.jpg"/>
          <p:cNvPicPr>
            <a:picLocks noChangeAspect="1"/>
          </p:cNvPicPr>
          <p:nvPr/>
        </p:nvPicPr>
        <p:blipFill>
          <a:blip r:embed="rId8" cstate="print"/>
          <a:srcRect l="12988" t="13251" r="5901" b="8001"/>
          <a:stretch>
            <a:fillRect/>
          </a:stretch>
        </p:blipFill>
        <p:spPr>
          <a:xfrm>
            <a:off x="3995936" y="3501008"/>
            <a:ext cx="2088232" cy="15205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шаблон2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2780928"/>
            <a:ext cx="8046156" cy="4525963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Вторник - </a:t>
            </a:r>
            <a:r>
              <a:rPr lang="ru-RU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«День доброты»</a:t>
            </a:r>
            <a:r>
              <a:rPr lang="ru-RU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dirty="0"/>
            </a:b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23528" y="908720"/>
            <a:ext cx="42307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Психологическая акция с родителями </a:t>
            </a: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средней группы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«Солнце в ладошках»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3707904" y="3140968"/>
            <a:ext cx="583264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Психологические</a:t>
            </a:r>
            <a:r>
              <a:rPr kumimoji="0" lang="ru-RU" b="1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игры с детьми </a:t>
            </a:r>
            <a:r>
              <a:rPr lang="ru-RU" b="1" i="1" baseline="0" dirty="0">
                <a:latin typeface="Times New Roman" pitchFamily="18" charset="0"/>
                <a:cs typeface="Times New Roman" pitchFamily="18" charset="0"/>
              </a:rPr>
              <a:t>«Эмоции»</a:t>
            </a:r>
            <a:endParaRPr kumimoji="0" lang="ru-RU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92080" y="836712"/>
            <a:ext cx="31927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НОД «Солнышко лучистое»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/>
              <a:t> </a:t>
            </a:r>
          </a:p>
        </p:txBody>
      </p:sp>
      <p:sp>
        <p:nvSpPr>
          <p:cNvPr id="15365" name="AutoShape 5" descr="blob:https://web.whatsapp.com/e7cce22f-ef97-4b6d-9692-8f81cea1a99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7" name="AutoShape 7" descr="blob:https://web.whatsapp.com/e7cce22f-ef97-4b6d-9692-8f81cea1a99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" name="Рисунок 16" descr="20191031_11314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76256" y="1340768"/>
            <a:ext cx="2016225" cy="15121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Рисунок 17" descr="20250422_092517.jpg"/>
          <p:cNvPicPr>
            <a:picLocks noChangeAspect="1"/>
          </p:cNvPicPr>
          <p:nvPr/>
        </p:nvPicPr>
        <p:blipFill>
          <a:blip r:embed="rId4" cstate="print"/>
          <a:srcRect t="9091" b="6061"/>
          <a:stretch>
            <a:fillRect/>
          </a:stretch>
        </p:blipFill>
        <p:spPr>
          <a:xfrm>
            <a:off x="755576" y="1628800"/>
            <a:ext cx="3168352" cy="20162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Рисунок 20" descr="20250422_091954.jpg"/>
          <p:cNvPicPr>
            <a:picLocks noChangeAspect="1"/>
          </p:cNvPicPr>
          <p:nvPr/>
        </p:nvPicPr>
        <p:blipFill>
          <a:blip r:embed="rId5" cstate="print"/>
          <a:srcRect l="5901" t="12201" b="5901"/>
          <a:stretch>
            <a:fillRect/>
          </a:stretch>
        </p:blipFill>
        <p:spPr>
          <a:xfrm>
            <a:off x="5292080" y="3573016"/>
            <a:ext cx="3199089" cy="20882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Рисунок 21" descr="20250422_091707.jpg"/>
          <p:cNvPicPr>
            <a:picLocks noChangeAspect="1"/>
          </p:cNvPicPr>
          <p:nvPr/>
        </p:nvPicPr>
        <p:blipFill>
          <a:blip r:embed="rId6" cstate="print"/>
          <a:srcRect t="13251" b="12200"/>
          <a:stretch>
            <a:fillRect/>
          </a:stretch>
        </p:blipFill>
        <p:spPr>
          <a:xfrm>
            <a:off x="1115616" y="3789040"/>
            <a:ext cx="3477296" cy="19442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Рисунок 22" descr="20250424_105042.jpg"/>
          <p:cNvPicPr>
            <a:picLocks noChangeAspect="1"/>
          </p:cNvPicPr>
          <p:nvPr/>
        </p:nvPicPr>
        <p:blipFill>
          <a:blip r:embed="rId7" cstate="print"/>
          <a:srcRect l="15350" t="8001" r="15351" b="4851"/>
          <a:stretch>
            <a:fillRect/>
          </a:stretch>
        </p:blipFill>
        <p:spPr>
          <a:xfrm>
            <a:off x="4499992" y="1268760"/>
            <a:ext cx="1908646" cy="1800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шаблон2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49321" r="-1128"/>
          <a:stretch>
            <a:fillRect/>
          </a:stretch>
        </p:blipFill>
        <p:spPr>
          <a:xfrm>
            <a:off x="467544" y="5013176"/>
            <a:ext cx="8136904" cy="2293715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Среда - </a:t>
            </a:r>
            <a:r>
              <a:rPr lang="ru-RU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«День дружбы»</a:t>
            </a:r>
            <a:br>
              <a:rPr lang="ru-RU" dirty="0"/>
            </a:b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79512" y="620688"/>
            <a:ext cx="41730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Психологическая акция с родителями</a:t>
            </a:r>
            <a:endParaRPr lang="en-US" b="1" i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«Радуга  настроения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11560" y="3212976"/>
            <a:ext cx="28253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Беседа с детьми на тему: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«Мы счастливы вместе»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76056" y="764704"/>
            <a:ext cx="3944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НОД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«Воспитатель глазами детей»</a:t>
            </a:r>
          </a:p>
        </p:txBody>
      </p:sp>
      <p:pic>
        <p:nvPicPr>
          <p:cNvPr id="14" name="Рисунок 13" descr="IMG-20250423-WA001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3968" y="3284984"/>
            <a:ext cx="2232248" cy="1674186"/>
          </a:xfrm>
          <a:prstGeom prst="rect">
            <a:avLst/>
          </a:prstGeom>
        </p:spPr>
      </p:pic>
      <p:pic>
        <p:nvPicPr>
          <p:cNvPr id="15" name="Рисунок 14" descr="IMG-20250423-WA0015.jpg"/>
          <p:cNvPicPr>
            <a:picLocks noChangeAspect="1"/>
          </p:cNvPicPr>
          <p:nvPr/>
        </p:nvPicPr>
        <p:blipFill>
          <a:blip r:embed="rId4" cstate="print"/>
          <a:srcRect l="23113"/>
          <a:stretch>
            <a:fillRect/>
          </a:stretch>
        </p:blipFill>
        <p:spPr>
          <a:xfrm>
            <a:off x="7020272" y="3140968"/>
            <a:ext cx="1913688" cy="1866716"/>
          </a:xfrm>
          <a:prstGeom prst="rect">
            <a:avLst/>
          </a:prstGeom>
        </p:spPr>
      </p:pic>
      <p:pic>
        <p:nvPicPr>
          <p:cNvPr id="16" name="Рисунок 15" descr="IMG-20250423-WA002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51920" y="1340768"/>
            <a:ext cx="1995670" cy="1496752"/>
          </a:xfrm>
          <a:prstGeom prst="rect">
            <a:avLst/>
          </a:prstGeom>
        </p:spPr>
      </p:pic>
      <p:pic>
        <p:nvPicPr>
          <p:cNvPr id="17" name="Рисунок 16" descr="20250423_125628.jpg"/>
          <p:cNvPicPr>
            <a:picLocks noChangeAspect="1"/>
          </p:cNvPicPr>
          <p:nvPr/>
        </p:nvPicPr>
        <p:blipFill>
          <a:blip r:embed="rId6" cstate="print"/>
          <a:srcRect t="6951" b="14300"/>
          <a:stretch>
            <a:fillRect/>
          </a:stretch>
        </p:blipFill>
        <p:spPr>
          <a:xfrm>
            <a:off x="6156176" y="1196752"/>
            <a:ext cx="2736304" cy="1616107"/>
          </a:xfrm>
          <a:prstGeom prst="rect">
            <a:avLst/>
          </a:prstGeom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7" cstate="print"/>
          <a:srcRect l="30158" t="28172" r="31655" b="19657"/>
          <a:stretch>
            <a:fillRect/>
          </a:stretch>
        </p:blipFill>
        <p:spPr bwMode="auto">
          <a:xfrm>
            <a:off x="827584" y="1268760"/>
            <a:ext cx="2376264" cy="18252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 descr="20250425_083043.jpg"/>
          <p:cNvPicPr>
            <a:picLocks noChangeAspect="1"/>
          </p:cNvPicPr>
          <p:nvPr/>
        </p:nvPicPr>
        <p:blipFill>
          <a:blip r:embed="rId8" cstate="print"/>
          <a:srcRect t="6951"/>
          <a:stretch>
            <a:fillRect/>
          </a:stretch>
        </p:blipFill>
        <p:spPr>
          <a:xfrm>
            <a:off x="899592" y="3933055"/>
            <a:ext cx="2592288" cy="18090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Четверг  </a:t>
            </a:r>
            <a:r>
              <a:rPr lang="ru-RU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«День понимания»</a:t>
            </a:r>
            <a:r>
              <a:rPr lang="ru-RU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/>
              <a:t> </a:t>
            </a:r>
            <a:br>
              <a:rPr lang="ru-RU" dirty="0"/>
            </a:b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611560" y="692696"/>
            <a:ext cx="2697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Памятки для родителей</a:t>
            </a:r>
          </a:p>
        </p:txBody>
      </p:sp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3798691" y="692696"/>
            <a:ext cx="534530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Консультация для воспитателей: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«Организация психологического уголка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в группе ДОУ»</a:t>
            </a:r>
            <a:endParaRPr kumimoji="0" lang="ru-RU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20191031_110508.jpg"/>
          <p:cNvPicPr>
            <a:picLocks noChangeAspect="1"/>
          </p:cNvPicPr>
          <p:nvPr/>
        </p:nvPicPr>
        <p:blipFill>
          <a:blip r:embed="rId2" cstate="print"/>
          <a:srcRect l="26775" t="2801" r="15251"/>
          <a:stretch>
            <a:fillRect/>
          </a:stretch>
        </p:blipFill>
        <p:spPr>
          <a:xfrm rot="5400000">
            <a:off x="312262" y="1352034"/>
            <a:ext cx="1678716" cy="13681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4427984" y="2996952"/>
            <a:ext cx="42307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Психологическая акция с родителями </a:t>
            </a:r>
          </a:p>
          <a:p>
            <a:pPr algn="ctr"/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«Начни день правильно…..»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pic>
        <p:nvPicPr>
          <p:cNvPr id="1029" name="Picture 5" descr="C:\Users\педагог-психолог\Desktop\психолог\blut\IMG-20191105-WA000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2160" y="3645024"/>
            <a:ext cx="2781978" cy="19582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Содержимое 3" descr="шаблон2.png"/>
          <p:cNvPicPr>
            <a:picLocks noChangeAspect="1"/>
          </p:cNvPicPr>
          <p:nvPr/>
        </p:nvPicPr>
        <p:blipFill>
          <a:blip r:embed="rId4" cstate="print"/>
          <a:srcRect t="49953" r="-1011"/>
          <a:stretch>
            <a:fillRect/>
          </a:stretch>
        </p:blipFill>
        <p:spPr>
          <a:xfrm>
            <a:off x="683568" y="5013176"/>
            <a:ext cx="8127534" cy="2265115"/>
          </a:xfrm>
          <a:prstGeom prst="rect">
            <a:avLst/>
          </a:prstGeom>
        </p:spPr>
      </p:pic>
      <p:pic>
        <p:nvPicPr>
          <p:cNvPr id="14" name="Рисунок 13" descr="20250424_122208.jpg"/>
          <p:cNvPicPr>
            <a:picLocks noChangeAspect="1"/>
          </p:cNvPicPr>
          <p:nvPr/>
        </p:nvPicPr>
        <p:blipFill>
          <a:blip r:embed="rId5" cstate="print"/>
          <a:srcRect l="11812" t="2751" r="10226"/>
          <a:stretch>
            <a:fillRect/>
          </a:stretch>
        </p:blipFill>
        <p:spPr>
          <a:xfrm>
            <a:off x="2195736" y="1412776"/>
            <a:ext cx="1780358" cy="1665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 cstate="print"/>
          <a:srcRect l="18536" t="24235" r="18373" b="9203"/>
          <a:stretch>
            <a:fillRect/>
          </a:stretch>
        </p:blipFill>
        <p:spPr bwMode="auto">
          <a:xfrm>
            <a:off x="4788024" y="1340768"/>
            <a:ext cx="2736304" cy="16230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 descr="20250424_114221.jpg"/>
          <p:cNvPicPr>
            <a:picLocks noChangeAspect="1"/>
          </p:cNvPicPr>
          <p:nvPr/>
        </p:nvPicPr>
        <p:blipFill>
          <a:blip r:embed="rId7" cstate="print"/>
          <a:srcRect t="25850"/>
          <a:stretch>
            <a:fillRect/>
          </a:stretch>
        </p:blipFill>
        <p:spPr>
          <a:xfrm>
            <a:off x="683568" y="3429000"/>
            <a:ext cx="3835227" cy="21328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Пятница «</a:t>
            </a:r>
            <a:r>
              <a:rPr lang="ru-RU" sz="32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День мечтаний и пожеланий</a:t>
            </a:r>
            <a:r>
              <a:rPr lang="ru-RU" sz="3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  <p:pic>
        <p:nvPicPr>
          <p:cNvPr id="4" name="Содержимое 3" descr="шаблон2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49953" r="-1011"/>
          <a:stretch>
            <a:fillRect/>
          </a:stretch>
        </p:blipFill>
        <p:spPr>
          <a:xfrm>
            <a:off x="683568" y="5013176"/>
            <a:ext cx="8127534" cy="2265115"/>
          </a:xfrm>
        </p:spPr>
      </p:pic>
      <p:sp>
        <p:nvSpPr>
          <p:cNvPr id="5" name="TextBox 4"/>
          <p:cNvSpPr txBox="1"/>
          <p:nvPr/>
        </p:nvSpPr>
        <p:spPr>
          <a:xfrm>
            <a:off x="4644008" y="836712"/>
            <a:ext cx="42307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Психологическая акция  с родителями</a:t>
            </a: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«Эстафета хорошего настроения»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1520" y="908720"/>
            <a:ext cx="36509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Психологические игры с детьми</a:t>
            </a:r>
          </a:p>
        </p:txBody>
      </p:sp>
      <p:pic>
        <p:nvPicPr>
          <p:cNvPr id="7" name="Рисунок 6" descr="20250425_083043.jpg"/>
          <p:cNvPicPr>
            <a:picLocks noChangeAspect="1"/>
          </p:cNvPicPr>
          <p:nvPr/>
        </p:nvPicPr>
        <p:blipFill>
          <a:blip r:embed="rId3" cstate="print"/>
          <a:srcRect t="6061"/>
          <a:stretch>
            <a:fillRect/>
          </a:stretch>
        </p:blipFill>
        <p:spPr>
          <a:xfrm>
            <a:off x="323528" y="1268760"/>
            <a:ext cx="3168352" cy="2232248"/>
          </a:xfrm>
          <a:prstGeom prst="rect">
            <a:avLst/>
          </a:prstGeom>
        </p:spPr>
      </p:pic>
      <p:pic>
        <p:nvPicPr>
          <p:cNvPr id="8" name="Рисунок 7" descr="20250425_08381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6642350" y="2798810"/>
            <a:ext cx="2447308" cy="1835481"/>
          </a:xfrm>
          <a:prstGeom prst="rect">
            <a:avLst/>
          </a:prstGeom>
        </p:spPr>
      </p:pic>
      <p:pic>
        <p:nvPicPr>
          <p:cNvPr id="9" name="Рисунок 8" descr="20250425_08561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5400000">
            <a:off x="4787593" y="1917263"/>
            <a:ext cx="2307704" cy="1730778"/>
          </a:xfrm>
          <a:prstGeom prst="rect">
            <a:avLst/>
          </a:prstGeom>
        </p:spPr>
      </p:pic>
      <p:pic>
        <p:nvPicPr>
          <p:cNvPr id="10" name="Рисунок 9" descr="20250425_092614.jpg"/>
          <p:cNvPicPr>
            <a:picLocks noChangeAspect="1"/>
          </p:cNvPicPr>
          <p:nvPr/>
        </p:nvPicPr>
        <p:blipFill>
          <a:blip r:embed="rId6" cstate="print"/>
          <a:srcRect t="14654"/>
          <a:stretch>
            <a:fillRect/>
          </a:stretch>
        </p:blipFill>
        <p:spPr>
          <a:xfrm>
            <a:off x="1403648" y="3573016"/>
            <a:ext cx="3275856" cy="20968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ru-RU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 заключение</a:t>
            </a:r>
          </a:p>
        </p:txBody>
      </p:sp>
      <p:pic>
        <p:nvPicPr>
          <p:cNvPr id="4" name="Содержимое 3" descr="шаблон2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49953" r="778"/>
          <a:stretch>
            <a:fillRect/>
          </a:stretch>
        </p:blipFill>
        <p:spPr>
          <a:xfrm>
            <a:off x="467544" y="4941168"/>
            <a:ext cx="7983518" cy="2265115"/>
          </a:xfrm>
        </p:spPr>
      </p:pic>
      <p:graphicFrame>
        <p:nvGraphicFramePr>
          <p:cNvPr id="8" name="Схема 7"/>
          <p:cNvGraphicFramePr/>
          <p:nvPr/>
        </p:nvGraphicFramePr>
        <p:xfrm>
          <a:off x="467544" y="1124744"/>
          <a:ext cx="5328592" cy="38884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" name="Рисунок 9" descr="erO12Z0v5Lg.jpg"/>
          <p:cNvPicPr>
            <a:picLocks noChangeAspect="1"/>
          </p:cNvPicPr>
          <p:nvPr/>
        </p:nvPicPr>
        <p:blipFill>
          <a:blip r:embed="rId8" cstate="print"/>
          <a:srcRect l="12055" t="10438" r="5286" b="7552"/>
          <a:stretch>
            <a:fillRect/>
          </a:stretch>
        </p:blipFill>
        <p:spPr>
          <a:xfrm>
            <a:off x="5724128" y="1052736"/>
            <a:ext cx="3142167" cy="3600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1026</TotalTime>
  <Words>325</Words>
  <Application>Microsoft Office PowerPoint</Application>
  <PresentationFormat>Экран (4:3)</PresentationFormat>
  <Paragraphs>49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Times New Roman</vt:lpstr>
      <vt:lpstr>Тема Office</vt:lpstr>
      <vt:lpstr>муниципальное бюджетное дошкольное образовательное учреждение  города Ростова-на-Дону «Детский сад №254» 344033 г. Ростов - на – Дону, ул. Магнитогорская 7/1, тел. \факс 242-01-73    </vt:lpstr>
      <vt:lpstr>Девиз недели Я держу в ладошках солнце! Я дарю его друзьям! Улыбнитесь – это просто. Лучик солнца – это Вам! </vt:lpstr>
      <vt:lpstr>Открытие недели психологии</vt:lpstr>
      <vt:lpstr>Понедельник — «День счастья» </vt:lpstr>
      <vt:lpstr>Вторник - «День доброты»  </vt:lpstr>
      <vt:lpstr>Среда - «День дружбы» </vt:lpstr>
      <vt:lpstr>Четверг  «День понимания»   </vt:lpstr>
      <vt:lpstr>Пятница «День мечтаний и пожеланий»</vt:lpstr>
      <vt:lpstr>В заключение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 города Ростова-на-Дону «Детский сад №254»</dc:title>
  <dc:creator>педагог-психолог</dc:creator>
  <cp:lastModifiedBy>1</cp:lastModifiedBy>
  <cp:revision>9</cp:revision>
  <dcterms:created xsi:type="dcterms:W3CDTF">2019-10-31T06:46:28Z</dcterms:created>
  <dcterms:modified xsi:type="dcterms:W3CDTF">2025-04-25T07:50:22Z</dcterms:modified>
</cp:coreProperties>
</file>