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2B15A-DC91-46EA-8E5D-FCC0407A0707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3150CD0-4455-4105-8F67-9F9CCED4671B}">
      <dgm:prSet/>
      <dgm:spPr>
        <a:noFill/>
      </dgm:spPr>
      <dgm:t>
        <a:bodyPr/>
        <a:lstStyle/>
        <a:p>
          <a:pPr algn="l" rtl="0"/>
          <a:r>
            <a:rPr lang="ru-RU" b="1" i="0" baseline="0" dirty="0"/>
            <a:t>Реализация проекта </a:t>
          </a:r>
        </a:p>
      </dgm:t>
    </dgm:pt>
    <dgm:pt modelId="{C5BE5DBA-AAA6-49BF-8A6B-0A77DEE1458F}" type="parTrans" cxnId="{0BB02205-F53C-4828-86DD-15ED1B88B943}">
      <dgm:prSet/>
      <dgm:spPr/>
      <dgm:t>
        <a:bodyPr/>
        <a:lstStyle/>
        <a:p>
          <a:pPr algn="l"/>
          <a:endParaRPr lang="ru-RU"/>
        </a:p>
      </dgm:t>
    </dgm:pt>
    <dgm:pt modelId="{9F51A6CD-1089-4D1B-B28C-03CD62023942}" type="sibTrans" cxnId="{0BB02205-F53C-4828-86DD-15ED1B88B943}">
      <dgm:prSet/>
      <dgm:spPr/>
      <dgm:t>
        <a:bodyPr/>
        <a:lstStyle/>
        <a:p>
          <a:pPr algn="l"/>
          <a:endParaRPr lang="ru-RU"/>
        </a:p>
      </dgm:t>
    </dgm:pt>
    <dgm:pt modelId="{47B6B14A-6526-4A54-B784-E9E4395969EB}">
      <dgm:prSet/>
      <dgm:spPr/>
      <dgm:t>
        <a:bodyPr/>
        <a:lstStyle/>
        <a:p>
          <a:pPr algn="l" rtl="0"/>
          <a:r>
            <a:rPr lang="ru-RU" b="1" i="0" baseline="0" dirty="0">
              <a:latin typeface="Times New Roman" pitchFamily="18" charset="0"/>
              <a:cs typeface="Times New Roman" pitchFamily="18" charset="0"/>
            </a:rPr>
            <a:t>обеспечила целостность педагогического процесса</a:t>
          </a:r>
        </a:p>
      </dgm:t>
    </dgm:pt>
    <dgm:pt modelId="{DF4DEF9B-2515-43BD-AB41-92E5BAA06C14}" type="parTrans" cxnId="{5E714484-7078-4B9A-90FB-AA17D3FBFBA4}">
      <dgm:prSet/>
      <dgm:spPr/>
      <dgm:t>
        <a:bodyPr/>
        <a:lstStyle/>
        <a:p>
          <a:pPr algn="l"/>
          <a:endParaRPr lang="ru-RU"/>
        </a:p>
      </dgm:t>
    </dgm:pt>
    <dgm:pt modelId="{28608BDA-5E4C-476B-964D-3ADFD9428065}" type="sibTrans" cxnId="{5E714484-7078-4B9A-90FB-AA17D3FBFBA4}">
      <dgm:prSet/>
      <dgm:spPr/>
      <dgm:t>
        <a:bodyPr/>
        <a:lstStyle/>
        <a:p>
          <a:pPr algn="l"/>
          <a:endParaRPr lang="ru-RU"/>
        </a:p>
      </dgm:t>
    </dgm:pt>
    <dgm:pt modelId="{63CB6B7A-2692-43B9-A372-F7DBA5078123}">
      <dgm:prSet/>
      <dgm:spPr/>
      <dgm:t>
        <a:bodyPr/>
        <a:lstStyle/>
        <a:p>
          <a:pPr algn="l" rtl="0"/>
          <a:r>
            <a:rPr lang="ru-RU" b="1" i="0" baseline="0" dirty="0">
              <a:latin typeface="Times New Roman" pitchFamily="18" charset="0"/>
              <a:cs typeface="Times New Roman" pitchFamily="18" charset="0"/>
            </a:rPr>
            <a:t>повысила психолого-педагогическую компетентность педагогов</a:t>
          </a:r>
        </a:p>
      </dgm:t>
    </dgm:pt>
    <dgm:pt modelId="{0DD8FBAB-51B6-4ADA-B144-1174DA59621C}" type="parTrans" cxnId="{BB919EA8-A2FB-4869-9599-955346B1D6A8}">
      <dgm:prSet/>
      <dgm:spPr/>
      <dgm:t>
        <a:bodyPr/>
        <a:lstStyle/>
        <a:p>
          <a:pPr algn="l"/>
          <a:endParaRPr lang="ru-RU"/>
        </a:p>
      </dgm:t>
    </dgm:pt>
    <dgm:pt modelId="{09B349C2-20A7-479D-8BFD-56E8F41BB3CF}" type="sibTrans" cxnId="{BB919EA8-A2FB-4869-9599-955346B1D6A8}">
      <dgm:prSet/>
      <dgm:spPr/>
      <dgm:t>
        <a:bodyPr/>
        <a:lstStyle/>
        <a:p>
          <a:pPr algn="l"/>
          <a:endParaRPr lang="ru-RU"/>
        </a:p>
      </dgm:t>
    </dgm:pt>
    <dgm:pt modelId="{6D1C2ECF-1A15-4C3A-AF07-A8DFB618A9AD}">
      <dgm:prSet/>
      <dgm:spPr/>
      <dgm:t>
        <a:bodyPr/>
        <a:lstStyle/>
        <a:p>
          <a:pPr algn="l" rtl="0"/>
          <a:r>
            <a:rPr lang="ru-RU" b="1" i="0" baseline="0" dirty="0">
              <a:latin typeface="Times New Roman" pitchFamily="18" charset="0"/>
              <a:cs typeface="Times New Roman" pitchFamily="18" charset="0"/>
            </a:rPr>
            <a:t>повысила уровень знаний</a:t>
          </a:r>
          <a:r>
            <a:rPr lang="ru-RU" b="1" i="0" dirty="0">
              <a:latin typeface="Times New Roman" pitchFamily="18" charset="0"/>
              <a:cs typeface="Times New Roman" pitchFamily="18" charset="0"/>
            </a:rPr>
            <a:t> родителей </a:t>
          </a:r>
          <a:r>
            <a:rPr lang="ru-RU" b="1" i="0" baseline="0" dirty="0">
              <a:latin typeface="Times New Roman" pitchFamily="18" charset="0"/>
              <a:cs typeface="Times New Roman" pitchFamily="18" charset="0"/>
            </a:rPr>
            <a:t>о </a:t>
          </a:r>
          <a:r>
            <a:rPr lang="ru-RU" b="1" i="0" baseline="0" dirty="0" err="1">
              <a:latin typeface="Times New Roman" pitchFamily="18" charset="0"/>
              <a:cs typeface="Times New Roman" pitchFamily="18" charset="0"/>
            </a:rPr>
            <a:t>психоэмоциональном</a:t>
          </a:r>
          <a:r>
            <a:rPr lang="ru-RU" b="1" i="0" baseline="0" dirty="0">
              <a:latin typeface="Times New Roman" pitchFamily="18" charset="0"/>
              <a:cs typeface="Times New Roman" pitchFamily="18" charset="0"/>
            </a:rPr>
            <a:t> развитии ребёнка</a:t>
          </a:r>
        </a:p>
      </dgm:t>
    </dgm:pt>
    <dgm:pt modelId="{D3F7A82A-B8A2-4331-9B9B-517F39121416}" type="parTrans" cxnId="{0534BCEF-69BA-4A3A-BE1F-55D47828B93D}">
      <dgm:prSet/>
      <dgm:spPr/>
      <dgm:t>
        <a:bodyPr/>
        <a:lstStyle/>
        <a:p>
          <a:pPr algn="l"/>
          <a:endParaRPr lang="ru-RU"/>
        </a:p>
      </dgm:t>
    </dgm:pt>
    <dgm:pt modelId="{C3AF609A-84D6-4516-B55B-F29F72DFD357}" type="sibTrans" cxnId="{0534BCEF-69BA-4A3A-BE1F-55D47828B93D}">
      <dgm:prSet/>
      <dgm:spPr/>
      <dgm:t>
        <a:bodyPr/>
        <a:lstStyle/>
        <a:p>
          <a:pPr algn="l"/>
          <a:endParaRPr lang="ru-RU"/>
        </a:p>
      </dgm:t>
    </dgm:pt>
    <dgm:pt modelId="{0763C11C-090F-46B5-8973-97FA191EE950}">
      <dgm:prSet/>
      <dgm:spPr/>
      <dgm:t>
        <a:bodyPr/>
        <a:lstStyle/>
        <a:p>
          <a:pPr algn="l" rtl="0"/>
          <a:r>
            <a:rPr lang="ru-RU" b="1" i="0" baseline="0" dirty="0">
              <a:latin typeface="Times New Roman" pitchFamily="18" charset="0"/>
              <a:cs typeface="Times New Roman" pitchFamily="18" charset="0"/>
            </a:rPr>
            <a:t>сформировала осознанное отношение к родителю, дети и взрослые получили заряд положительных эмоций</a:t>
          </a:r>
        </a:p>
      </dgm:t>
    </dgm:pt>
    <dgm:pt modelId="{9912AF16-A279-43F7-8CA6-E87A0DEC0A93}" type="parTrans" cxnId="{4B8D01CA-6FE5-46A1-9CB7-2EEC05DCCAA3}">
      <dgm:prSet/>
      <dgm:spPr/>
      <dgm:t>
        <a:bodyPr/>
        <a:lstStyle/>
        <a:p>
          <a:pPr algn="l"/>
          <a:endParaRPr lang="ru-RU"/>
        </a:p>
      </dgm:t>
    </dgm:pt>
    <dgm:pt modelId="{7B7BF1D5-413A-4841-97EF-A07B01E2FE50}" type="sibTrans" cxnId="{4B8D01CA-6FE5-46A1-9CB7-2EEC05DCCAA3}">
      <dgm:prSet/>
      <dgm:spPr/>
      <dgm:t>
        <a:bodyPr/>
        <a:lstStyle/>
        <a:p>
          <a:pPr algn="l"/>
          <a:endParaRPr lang="ru-RU"/>
        </a:p>
      </dgm:t>
    </dgm:pt>
    <dgm:pt modelId="{7ECA3001-9119-4A55-AD6E-4FEBF11545C2}" type="pres">
      <dgm:prSet presAssocID="{4082B15A-DC91-46EA-8E5D-FCC0407A0707}" presName="linear" presStyleCnt="0">
        <dgm:presLayoutVars>
          <dgm:animLvl val="lvl"/>
          <dgm:resizeHandles val="exact"/>
        </dgm:presLayoutVars>
      </dgm:prSet>
      <dgm:spPr/>
    </dgm:pt>
    <dgm:pt modelId="{ECEAB582-97DC-48A3-9283-CEF514123C21}" type="pres">
      <dgm:prSet presAssocID="{43150CD0-4455-4105-8F67-9F9CCED4671B}" presName="parentText" presStyleLbl="node1" presStyleIdx="0" presStyleCnt="1" custLinFactNeighborX="12162" custLinFactNeighborY="-1305">
        <dgm:presLayoutVars>
          <dgm:chMax val="0"/>
          <dgm:bulletEnabled val="1"/>
        </dgm:presLayoutVars>
      </dgm:prSet>
      <dgm:spPr/>
    </dgm:pt>
    <dgm:pt modelId="{B5B3C4B8-350B-42DC-BF8A-4FEF4FCF5573}" type="pres">
      <dgm:prSet presAssocID="{43150CD0-4455-4105-8F67-9F9CCED4671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B8B2D02-7FD6-4F00-9C7B-D8C1CCC8D264}" type="presOf" srcId="{63CB6B7A-2692-43B9-A372-F7DBA5078123}" destId="{B5B3C4B8-350B-42DC-BF8A-4FEF4FCF5573}" srcOrd="0" destOrd="1" presId="urn:microsoft.com/office/officeart/2005/8/layout/vList2"/>
    <dgm:cxn modelId="{0BB02205-F53C-4828-86DD-15ED1B88B943}" srcId="{4082B15A-DC91-46EA-8E5D-FCC0407A0707}" destId="{43150CD0-4455-4105-8F67-9F9CCED4671B}" srcOrd="0" destOrd="0" parTransId="{C5BE5DBA-AAA6-49BF-8A6B-0A77DEE1458F}" sibTransId="{9F51A6CD-1089-4D1B-B28C-03CD62023942}"/>
    <dgm:cxn modelId="{24487872-36A3-4C3C-89F7-884597D7B8E8}" type="presOf" srcId="{43150CD0-4455-4105-8F67-9F9CCED4671B}" destId="{ECEAB582-97DC-48A3-9283-CEF514123C21}" srcOrd="0" destOrd="0" presId="urn:microsoft.com/office/officeart/2005/8/layout/vList2"/>
    <dgm:cxn modelId="{5E714484-7078-4B9A-90FB-AA17D3FBFBA4}" srcId="{43150CD0-4455-4105-8F67-9F9CCED4671B}" destId="{47B6B14A-6526-4A54-B784-E9E4395969EB}" srcOrd="0" destOrd="0" parTransId="{DF4DEF9B-2515-43BD-AB41-92E5BAA06C14}" sibTransId="{28608BDA-5E4C-476B-964D-3ADFD9428065}"/>
    <dgm:cxn modelId="{EBBF23A7-E405-4C77-B0C8-4479061A236A}" type="presOf" srcId="{47B6B14A-6526-4A54-B784-E9E4395969EB}" destId="{B5B3C4B8-350B-42DC-BF8A-4FEF4FCF5573}" srcOrd="0" destOrd="0" presId="urn:microsoft.com/office/officeart/2005/8/layout/vList2"/>
    <dgm:cxn modelId="{BB919EA8-A2FB-4869-9599-955346B1D6A8}" srcId="{43150CD0-4455-4105-8F67-9F9CCED4671B}" destId="{63CB6B7A-2692-43B9-A372-F7DBA5078123}" srcOrd="1" destOrd="0" parTransId="{0DD8FBAB-51B6-4ADA-B144-1174DA59621C}" sibTransId="{09B349C2-20A7-479D-8BFD-56E8F41BB3CF}"/>
    <dgm:cxn modelId="{A90F90B4-FC7D-41B3-B501-43FC35A86239}" type="presOf" srcId="{6D1C2ECF-1A15-4C3A-AF07-A8DFB618A9AD}" destId="{B5B3C4B8-350B-42DC-BF8A-4FEF4FCF5573}" srcOrd="0" destOrd="2" presId="urn:microsoft.com/office/officeart/2005/8/layout/vList2"/>
    <dgm:cxn modelId="{4B8D01CA-6FE5-46A1-9CB7-2EEC05DCCAA3}" srcId="{43150CD0-4455-4105-8F67-9F9CCED4671B}" destId="{0763C11C-090F-46B5-8973-97FA191EE950}" srcOrd="3" destOrd="0" parTransId="{9912AF16-A279-43F7-8CA6-E87A0DEC0A93}" sibTransId="{7B7BF1D5-413A-4841-97EF-A07B01E2FE50}"/>
    <dgm:cxn modelId="{0534BCEF-69BA-4A3A-BE1F-55D47828B93D}" srcId="{43150CD0-4455-4105-8F67-9F9CCED4671B}" destId="{6D1C2ECF-1A15-4C3A-AF07-A8DFB618A9AD}" srcOrd="2" destOrd="0" parTransId="{D3F7A82A-B8A2-4331-9B9B-517F39121416}" sibTransId="{C3AF609A-84D6-4516-B55B-F29F72DFD357}"/>
    <dgm:cxn modelId="{A1444DF3-9A07-4B05-A85C-DBFD757C0573}" type="presOf" srcId="{0763C11C-090F-46B5-8973-97FA191EE950}" destId="{B5B3C4B8-350B-42DC-BF8A-4FEF4FCF5573}" srcOrd="0" destOrd="3" presId="urn:microsoft.com/office/officeart/2005/8/layout/vList2"/>
    <dgm:cxn modelId="{82EEAFF3-5C1F-4A49-A25F-0A05FCBD1D5D}" type="presOf" srcId="{4082B15A-DC91-46EA-8E5D-FCC0407A0707}" destId="{7ECA3001-9119-4A55-AD6E-4FEBF11545C2}" srcOrd="0" destOrd="0" presId="urn:microsoft.com/office/officeart/2005/8/layout/vList2"/>
    <dgm:cxn modelId="{D6E63762-BBC7-43DC-BCA7-F5332665928C}" type="presParOf" srcId="{7ECA3001-9119-4A55-AD6E-4FEBF11545C2}" destId="{ECEAB582-97DC-48A3-9283-CEF514123C21}" srcOrd="0" destOrd="0" presId="urn:microsoft.com/office/officeart/2005/8/layout/vList2"/>
    <dgm:cxn modelId="{60ED1204-C520-4856-B760-F8365F1A92CB}" type="presParOf" srcId="{7ECA3001-9119-4A55-AD6E-4FEBF11545C2}" destId="{B5B3C4B8-350B-42DC-BF8A-4FEF4FCF557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AB582-97DC-48A3-9283-CEF514123C21}">
      <dsp:nvSpPr>
        <dsp:cNvPr id="0" name=""/>
        <dsp:cNvSpPr/>
      </dsp:nvSpPr>
      <dsp:spPr>
        <a:xfrm>
          <a:off x="0" y="72002"/>
          <a:ext cx="5328591" cy="647595"/>
        </a:xfrm>
        <a:prstGeom prst="round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i="0" kern="1200" baseline="0" dirty="0"/>
            <a:t>Реализация проекта </a:t>
          </a:r>
        </a:p>
      </dsp:txBody>
      <dsp:txXfrm>
        <a:off x="0" y="72002"/>
        <a:ext cx="5328591" cy="647595"/>
      </dsp:txXfrm>
    </dsp:sp>
    <dsp:sp modelId="{B5B3C4B8-350B-42DC-BF8A-4FEF4FCF5573}">
      <dsp:nvSpPr>
        <dsp:cNvPr id="0" name=""/>
        <dsp:cNvSpPr/>
      </dsp:nvSpPr>
      <dsp:spPr>
        <a:xfrm>
          <a:off x="0" y="758983"/>
          <a:ext cx="5328591" cy="301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100" b="1" i="0" kern="1200" baseline="0" dirty="0">
              <a:latin typeface="Times New Roman" pitchFamily="18" charset="0"/>
              <a:cs typeface="Times New Roman" pitchFamily="18" charset="0"/>
            </a:rPr>
            <a:t>обеспечила целостность педагогического процесса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100" b="1" i="0" kern="1200" baseline="0" dirty="0">
              <a:latin typeface="Times New Roman" pitchFamily="18" charset="0"/>
              <a:cs typeface="Times New Roman" pitchFamily="18" charset="0"/>
            </a:rPr>
            <a:t>повысила психолого-педагогическую компетентность педагогов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100" b="1" i="0" kern="1200" baseline="0" dirty="0">
              <a:latin typeface="Times New Roman" pitchFamily="18" charset="0"/>
              <a:cs typeface="Times New Roman" pitchFamily="18" charset="0"/>
            </a:rPr>
            <a:t>повысила уровень знаний</a:t>
          </a:r>
          <a:r>
            <a:rPr lang="ru-RU" sz="2100" b="1" i="0" kern="1200" dirty="0">
              <a:latin typeface="Times New Roman" pitchFamily="18" charset="0"/>
              <a:cs typeface="Times New Roman" pitchFamily="18" charset="0"/>
            </a:rPr>
            <a:t> родителей </a:t>
          </a:r>
          <a:r>
            <a:rPr lang="ru-RU" sz="2100" b="1" i="0" kern="1200" baseline="0" dirty="0">
              <a:latin typeface="Times New Roman" pitchFamily="18" charset="0"/>
              <a:cs typeface="Times New Roman" pitchFamily="18" charset="0"/>
            </a:rPr>
            <a:t>о </a:t>
          </a:r>
          <a:r>
            <a:rPr lang="ru-RU" sz="2100" b="1" i="0" kern="1200" baseline="0" dirty="0" err="1">
              <a:latin typeface="Times New Roman" pitchFamily="18" charset="0"/>
              <a:cs typeface="Times New Roman" pitchFamily="18" charset="0"/>
            </a:rPr>
            <a:t>психоэмоциональном</a:t>
          </a:r>
          <a:r>
            <a:rPr lang="ru-RU" sz="2100" b="1" i="0" kern="1200" baseline="0" dirty="0">
              <a:latin typeface="Times New Roman" pitchFamily="18" charset="0"/>
              <a:cs typeface="Times New Roman" pitchFamily="18" charset="0"/>
            </a:rPr>
            <a:t> развитии ребёнка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100" b="1" i="0" kern="1200" baseline="0" dirty="0">
              <a:latin typeface="Times New Roman" pitchFamily="18" charset="0"/>
              <a:cs typeface="Times New Roman" pitchFamily="18" charset="0"/>
            </a:rPr>
            <a:t>сформировала осознанное отношение к родителю, дети и взрослые получили заряд положительных эмоций</a:t>
          </a:r>
        </a:p>
      </dsp:txBody>
      <dsp:txXfrm>
        <a:off x="0" y="758983"/>
        <a:ext cx="5328591" cy="3018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551-9D33-4EA0-ABB4-FA8F940C7F41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81C3-59D7-4E45-B368-636D87FB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551-9D33-4EA0-ABB4-FA8F940C7F41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81C3-59D7-4E45-B368-636D87FB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551-9D33-4EA0-ABB4-FA8F940C7F41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81C3-59D7-4E45-B368-636D87FB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551-9D33-4EA0-ABB4-FA8F940C7F41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81C3-59D7-4E45-B368-636D87FB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551-9D33-4EA0-ABB4-FA8F940C7F41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81C3-59D7-4E45-B368-636D87FB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551-9D33-4EA0-ABB4-FA8F940C7F41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81C3-59D7-4E45-B368-636D87FB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551-9D33-4EA0-ABB4-FA8F940C7F41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81C3-59D7-4E45-B368-636D87FB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551-9D33-4EA0-ABB4-FA8F940C7F41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81C3-59D7-4E45-B368-636D87FB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551-9D33-4EA0-ABB4-FA8F940C7F41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81C3-59D7-4E45-B368-636D87FB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551-9D33-4EA0-ABB4-FA8F940C7F41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81C3-59D7-4E45-B368-636D87FB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551-9D33-4EA0-ABB4-FA8F940C7F41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81C3-59D7-4E45-B368-636D87FB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D551-9D33-4EA0-ABB4-FA8F940C7F41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81C3-59D7-4E45-B368-636D87FB4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268760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города Ростова-на-Дону «Детский сад №254»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344033 г. Ростов - на – Дону, ул. Магнитогорская 7/1, тел. \факс 242-01-73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772816"/>
            <a:ext cx="6400800" cy="1752600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НЕДЕЛЯ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ПСИХОЛОГИИ В ДОУ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ДЕРЖУ В ЛАДОШКАХ СОЛНЦЕ»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95002" y="4725144"/>
            <a:ext cx="30485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педагог-психолог  Несмеянова А.С.</a:t>
            </a:r>
          </a:p>
          <a:p>
            <a:pPr algn="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блон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564904"/>
            <a:ext cx="8046156" cy="47133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2362274"/>
          </a:xfrm>
        </p:spPr>
        <p:txBody>
          <a:bodyPr>
            <a:normAutofit/>
          </a:bodyPr>
          <a:lstStyle/>
          <a:p>
            <a:pPr indent="228600">
              <a:spcAft>
                <a:spcPts val="1200"/>
              </a:spcAft>
            </a:pPr>
            <a:r>
              <a:rPr lang="ru-RU" sz="2000" b="1" dirty="0">
                <a:latin typeface="Times New Roman"/>
                <a:ea typeface="Times New Roman"/>
              </a:rPr>
              <a:t>Девиз недели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i="1" dirty="0">
                <a:latin typeface="Times New Roman"/>
                <a:ea typeface="Times New Roman"/>
              </a:rPr>
              <a:t>Я держу в ладошках солнце!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i="1" dirty="0">
                <a:latin typeface="Times New Roman"/>
                <a:ea typeface="Times New Roman"/>
              </a:rPr>
              <a:t>Я дарю его друзьям!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i="1" dirty="0">
                <a:latin typeface="Times New Roman"/>
                <a:ea typeface="Times New Roman"/>
              </a:rPr>
              <a:t>Улыбнитесь – это просто.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i="1" dirty="0">
                <a:latin typeface="Times New Roman"/>
                <a:ea typeface="Times New Roman"/>
              </a:rPr>
              <a:t>Лучик солнца – это Вам!</a:t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83671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995936" y="188640"/>
            <a:ext cx="47525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План: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Понедельник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 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«День счастья»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Вторник — 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«День доброты»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Среда — 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«День дружбы»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Четверг — 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«День понимания»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Пятница — 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«День мечтаний и пожеланий»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198884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мероприятия: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Сохранение и укрепление психологического здоровья, повышение интереса родителей и педагогов к психологии.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20191031_110508.jpg"/>
          <p:cNvPicPr>
            <a:picLocks noChangeAspect="1"/>
          </p:cNvPicPr>
          <p:nvPr/>
        </p:nvPicPr>
        <p:blipFill>
          <a:blip r:embed="rId3" cstate="print"/>
          <a:srcRect l="25682" r="11282"/>
          <a:stretch>
            <a:fillRect/>
          </a:stretch>
        </p:blipFill>
        <p:spPr>
          <a:xfrm rot="5400000">
            <a:off x="2991743" y="3281065"/>
            <a:ext cx="2483102" cy="191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12976"/>
            <a:ext cx="2448272" cy="2072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3" y="3068960"/>
            <a:ext cx="3345264" cy="1728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20191029_144252.jpg"/>
          <p:cNvPicPr>
            <a:picLocks noChangeAspect="1"/>
          </p:cNvPicPr>
          <p:nvPr/>
        </p:nvPicPr>
        <p:blipFill>
          <a:blip r:embed="rId2" cstate="print"/>
          <a:srcRect l="1846" t="27080" r="53840" b="31068"/>
          <a:stretch>
            <a:fillRect/>
          </a:stretch>
        </p:blipFill>
        <p:spPr>
          <a:xfrm>
            <a:off x="539552" y="3284984"/>
            <a:ext cx="2011988" cy="142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5626968" cy="79695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Открытие недели психологии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692696"/>
            <a:ext cx="551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Психологическая акция с родителями,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детьми и сотрудниками ДОУ «Поделись улыбкой»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20250424_105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157192"/>
            <a:ext cx="1883702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20250424_105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12776"/>
            <a:ext cx="2155710" cy="161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20250424_1057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941168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20250424_1058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1484784"/>
            <a:ext cx="2971734" cy="22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20250424_1059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3284984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20250422_09475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1340768"/>
            <a:ext cx="2232248" cy="167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20250422_09480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5816" y="4077072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Понедельник — </a:t>
            </a: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«День счастья»</a:t>
            </a:r>
            <a:b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шаблон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80928"/>
            <a:ext cx="8046156" cy="4525963"/>
          </a:xfrm>
        </p:spPr>
      </p:pic>
      <p:sp>
        <p:nvSpPr>
          <p:cNvPr id="6" name="TextBox 5"/>
          <p:cNvSpPr txBox="1"/>
          <p:nvPr/>
        </p:nvSpPr>
        <p:spPr>
          <a:xfrm>
            <a:off x="4644008" y="908720"/>
            <a:ext cx="39784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Психологическая акция с родителями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старшей группы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«Аптечка для души»</a:t>
            </a:r>
            <a:r>
              <a:rPr lang="ru-RU" dirty="0"/>
              <a:t> 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980728"/>
            <a:ext cx="261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НОД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«Птица счастья»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20250422_095140.jpg"/>
          <p:cNvPicPr>
            <a:picLocks noChangeAspect="1"/>
          </p:cNvPicPr>
          <p:nvPr/>
        </p:nvPicPr>
        <p:blipFill>
          <a:blip r:embed="rId3" cstate="print"/>
          <a:srcRect l="1963" t="17450" b="14301"/>
          <a:stretch>
            <a:fillRect/>
          </a:stretch>
        </p:blipFill>
        <p:spPr>
          <a:xfrm>
            <a:off x="251520" y="1412776"/>
            <a:ext cx="358579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IMG-20250423-WA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682806"/>
            <a:ext cx="1907704" cy="1430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IMG-20250423-WA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3356992"/>
            <a:ext cx="2059699" cy="154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IMG-20250423-WA0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1556792"/>
            <a:ext cx="2088232" cy="156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20250422_095143.jpg"/>
          <p:cNvPicPr>
            <a:picLocks noChangeAspect="1"/>
          </p:cNvPicPr>
          <p:nvPr/>
        </p:nvPicPr>
        <p:blipFill>
          <a:blip r:embed="rId7" cstate="print"/>
          <a:srcRect l="24800" t="41600" r="50000" b="30051"/>
          <a:stretch>
            <a:fillRect/>
          </a:stretch>
        </p:blipFill>
        <p:spPr>
          <a:xfrm>
            <a:off x="1115616" y="3573016"/>
            <a:ext cx="230425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20250424_110014.jpg"/>
          <p:cNvPicPr>
            <a:picLocks noChangeAspect="1"/>
          </p:cNvPicPr>
          <p:nvPr/>
        </p:nvPicPr>
        <p:blipFill>
          <a:blip r:embed="rId8" cstate="print"/>
          <a:srcRect l="12988" t="13251" r="5901" b="8001"/>
          <a:stretch>
            <a:fillRect/>
          </a:stretch>
        </p:blipFill>
        <p:spPr>
          <a:xfrm>
            <a:off x="3995936" y="3501008"/>
            <a:ext cx="2088232" cy="1520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блон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8046156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Вторник - </a:t>
            </a: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«День доброты»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423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Психологическая акция с родителями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средней группы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«Солнце в ладошках»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707904" y="3140968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Психологические</a:t>
            </a:r>
            <a:r>
              <a:rPr kumimoji="0" lang="ru-RU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игры с детьми </a:t>
            </a:r>
            <a:r>
              <a:rPr lang="ru-RU" b="1" i="1" baseline="0" dirty="0">
                <a:latin typeface="Times New Roman" pitchFamily="18" charset="0"/>
                <a:cs typeface="Times New Roman" pitchFamily="18" charset="0"/>
              </a:rPr>
              <a:t>«Эмоции»</a:t>
            </a:r>
            <a:endParaRPr kumimoji="0" lang="ru-RU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836712"/>
            <a:ext cx="319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НОД «Солнышко лучистое»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> </a:t>
            </a:r>
          </a:p>
        </p:txBody>
      </p:sp>
      <p:sp>
        <p:nvSpPr>
          <p:cNvPr id="15365" name="AutoShape 5" descr="blob:https://web.whatsapp.com/e7cce22f-ef97-4b6d-9692-8f81cea1a9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7" name="AutoShape 7" descr="blob:https://web.whatsapp.com/e7cce22f-ef97-4b6d-9692-8f81cea1a9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20191031_113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340768"/>
            <a:ext cx="2016225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20250422_092517.jpg"/>
          <p:cNvPicPr>
            <a:picLocks noChangeAspect="1"/>
          </p:cNvPicPr>
          <p:nvPr/>
        </p:nvPicPr>
        <p:blipFill>
          <a:blip r:embed="rId4" cstate="print"/>
          <a:srcRect t="9091" b="6061"/>
          <a:stretch>
            <a:fillRect/>
          </a:stretch>
        </p:blipFill>
        <p:spPr>
          <a:xfrm>
            <a:off x="755576" y="1628800"/>
            <a:ext cx="316835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20250422_091954.jpg"/>
          <p:cNvPicPr>
            <a:picLocks noChangeAspect="1"/>
          </p:cNvPicPr>
          <p:nvPr/>
        </p:nvPicPr>
        <p:blipFill>
          <a:blip r:embed="rId5" cstate="print"/>
          <a:srcRect l="5901" t="12201" b="5901"/>
          <a:stretch>
            <a:fillRect/>
          </a:stretch>
        </p:blipFill>
        <p:spPr>
          <a:xfrm>
            <a:off x="5292080" y="3573016"/>
            <a:ext cx="319908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20250422_091707.jpg"/>
          <p:cNvPicPr>
            <a:picLocks noChangeAspect="1"/>
          </p:cNvPicPr>
          <p:nvPr/>
        </p:nvPicPr>
        <p:blipFill>
          <a:blip r:embed="rId6" cstate="print"/>
          <a:srcRect t="13251" b="12200"/>
          <a:stretch>
            <a:fillRect/>
          </a:stretch>
        </p:blipFill>
        <p:spPr>
          <a:xfrm>
            <a:off x="1115616" y="3789040"/>
            <a:ext cx="347729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20250424_105042.jpg"/>
          <p:cNvPicPr>
            <a:picLocks noChangeAspect="1"/>
          </p:cNvPicPr>
          <p:nvPr/>
        </p:nvPicPr>
        <p:blipFill>
          <a:blip r:embed="rId7" cstate="print"/>
          <a:srcRect l="15350" t="8001" r="15351" b="4851"/>
          <a:stretch>
            <a:fillRect/>
          </a:stretch>
        </p:blipFill>
        <p:spPr>
          <a:xfrm>
            <a:off x="4499992" y="1268760"/>
            <a:ext cx="190864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блон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9321" r="-1128"/>
          <a:stretch>
            <a:fillRect/>
          </a:stretch>
        </p:blipFill>
        <p:spPr>
          <a:xfrm>
            <a:off x="467544" y="5013176"/>
            <a:ext cx="8136904" cy="22937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Среда - </a:t>
            </a: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«День дружбы»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20688"/>
            <a:ext cx="4173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Психологическая акция с родителями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«Радуга  настроения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3212976"/>
            <a:ext cx="2825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Беседа с детьми на тему: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«Мы счастливы вместе»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764704"/>
            <a:ext cx="394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НОД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«Воспитатель глазами детей»</a:t>
            </a:r>
          </a:p>
        </p:txBody>
      </p:sp>
      <p:pic>
        <p:nvPicPr>
          <p:cNvPr id="14" name="Рисунок 13" descr="IMG-20250423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84984"/>
            <a:ext cx="2232248" cy="1674186"/>
          </a:xfrm>
          <a:prstGeom prst="rect">
            <a:avLst/>
          </a:prstGeom>
        </p:spPr>
      </p:pic>
      <p:pic>
        <p:nvPicPr>
          <p:cNvPr id="15" name="Рисунок 14" descr="IMG-20250423-WA0015.jpg"/>
          <p:cNvPicPr>
            <a:picLocks noChangeAspect="1"/>
          </p:cNvPicPr>
          <p:nvPr/>
        </p:nvPicPr>
        <p:blipFill>
          <a:blip r:embed="rId4" cstate="print"/>
          <a:srcRect l="23113"/>
          <a:stretch>
            <a:fillRect/>
          </a:stretch>
        </p:blipFill>
        <p:spPr>
          <a:xfrm>
            <a:off x="7020272" y="3140968"/>
            <a:ext cx="1913688" cy="1866716"/>
          </a:xfrm>
          <a:prstGeom prst="rect">
            <a:avLst/>
          </a:prstGeom>
        </p:spPr>
      </p:pic>
      <p:pic>
        <p:nvPicPr>
          <p:cNvPr id="16" name="Рисунок 15" descr="IMG-20250423-WA0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340768"/>
            <a:ext cx="1995670" cy="1496752"/>
          </a:xfrm>
          <a:prstGeom prst="rect">
            <a:avLst/>
          </a:prstGeom>
        </p:spPr>
      </p:pic>
      <p:pic>
        <p:nvPicPr>
          <p:cNvPr id="17" name="Рисунок 16" descr="20250423_125628.jpg"/>
          <p:cNvPicPr>
            <a:picLocks noChangeAspect="1"/>
          </p:cNvPicPr>
          <p:nvPr/>
        </p:nvPicPr>
        <p:blipFill>
          <a:blip r:embed="rId6" cstate="print"/>
          <a:srcRect t="6951" b="14300"/>
          <a:stretch>
            <a:fillRect/>
          </a:stretch>
        </p:blipFill>
        <p:spPr>
          <a:xfrm>
            <a:off x="6156176" y="1196752"/>
            <a:ext cx="2736304" cy="1616107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 l="30158" t="28172" r="31655" b="19657"/>
          <a:stretch>
            <a:fillRect/>
          </a:stretch>
        </p:blipFill>
        <p:spPr bwMode="auto">
          <a:xfrm>
            <a:off x="827584" y="1268760"/>
            <a:ext cx="2376264" cy="1825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20250425_083043.jpg"/>
          <p:cNvPicPr>
            <a:picLocks noChangeAspect="1"/>
          </p:cNvPicPr>
          <p:nvPr/>
        </p:nvPicPr>
        <p:blipFill>
          <a:blip r:embed="rId8" cstate="print"/>
          <a:srcRect t="6951"/>
          <a:stretch>
            <a:fillRect/>
          </a:stretch>
        </p:blipFill>
        <p:spPr>
          <a:xfrm>
            <a:off x="899592" y="3933055"/>
            <a:ext cx="2592288" cy="180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Четверг  </a:t>
            </a: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«День понимания»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269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Памятки для родителей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798691" y="692696"/>
            <a:ext cx="53453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воспитателей: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«Организация психологического уголка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группе ДОУ»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191031_110508.jpg"/>
          <p:cNvPicPr>
            <a:picLocks noChangeAspect="1"/>
          </p:cNvPicPr>
          <p:nvPr/>
        </p:nvPicPr>
        <p:blipFill>
          <a:blip r:embed="rId2" cstate="print"/>
          <a:srcRect l="26775" t="2801" r="15251"/>
          <a:stretch>
            <a:fillRect/>
          </a:stretch>
        </p:blipFill>
        <p:spPr>
          <a:xfrm rot="5400000">
            <a:off x="312262" y="1352034"/>
            <a:ext cx="167871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27984" y="2996952"/>
            <a:ext cx="4230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Психологическая акция с родителями 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«Начни день правильно…..»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9" name="Picture 5" descr="C:\Users\педагог-психолог\Desktop\психолог\blut\IMG-20191105-WA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45024"/>
            <a:ext cx="2781978" cy="195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3" descr="шаблон2.png"/>
          <p:cNvPicPr>
            <a:picLocks noChangeAspect="1"/>
          </p:cNvPicPr>
          <p:nvPr/>
        </p:nvPicPr>
        <p:blipFill>
          <a:blip r:embed="rId4" cstate="print"/>
          <a:srcRect t="49953" r="-1011"/>
          <a:stretch>
            <a:fillRect/>
          </a:stretch>
        </p:blipFill>
        <p:spPr>
          <a:xfrm>
            <a:off x="683568" y="5013176"/>
            <a:ext cx="8127534" cy="2265115"/>
          </a:xfrm>
          <a:prstGeom prst="rect">
            <a:avLst/>
          </a:prstGeom>
        </p:spPr>
      </p:pic>
      <p:pic>
        <p:nvPicPr>
          <p:cNvPr id="14" name="Рисунок 13" descr="20250424_122208.jpg"/>
          <p:cNvPicPr>
            <a:picLocks noChangeAspect="1"/>
          </p:cNvPicPr>
          <p:nvPr/>
        </p:nvPicPr>
        <p:blipFill>
          <a:blip r:embed="rId5" cstate="print"/>
          <a:srcRect l="11812" t="2751" r="10226"/>
          <a:stretch>
            <a:fillRect/>
          </a:stretch>
        </p:blipFill>
        <p:spPr>
          <a:xfrm>
            <a:off x="2195736" y="1412776"/>
            <a:ext cx="1780358" cy="1665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18536" t="24235" r="18373" b="9203"/>
          <a:stretch>
            <a:fillRect/>
          </a:stretch>
        </p:blipFill>
        <p:spPr bwMode="auto">
          <a:xfrm>
            <a:off x="4788024" y="1340768"/>
            <a:ext cx="2736304" cy="162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0250424_114221.jpg"/>
          <p:cNvPicPr>
            <a:picLocks noChangeAspect="1"/>
          </p:cNvPicPr>
          <p:nvPr/>
        </p:nvPicPr>
        <p:blipFill>
          <a:blip r:embed="rId7" cstate="print"/>
          <a:srcRect t="25850"/>
          <a:stretch>
            <a:fillRect/>
          </a:stretch>
        </p:blipFill>
        <p:spPr>
          <a:xfrm>
            <a:off x="683568" y="3429000"/>
            <a:ext cx="3835227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Пятница «</a:t>
            </a: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День мечтаний и пожеланий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" name="Содержимое 3" descr="шаблон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9953" r="-1011"/>
          <a:stretch>
            <a:fillRect/>
          </a:stretch>
        </p:blipFill>
        <p:spPr>
          <a:xfrm>
            <a:off x="683568" y="5013176"/>
            <a:ext cx="8127534" cy="2265115"/>
          </a:xfrm>
        </p:spPr>
      </p:pic>
      <p:sp>
        <p:nvSpPr>
          <p:cNvPr id="5" name="TextBox 4"/>
          <p:cNvSpPr txBox="1"/>
          <p:nvPr/>
        </p:nvSpPr>
        <p:spPr>
          <a:xfrm>
            <a:off x="4644008" y="836712"/>
            <a:ext cx="423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Психологическая акция  с родителями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«Эстафета хорошего настроения»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365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Психологические игры с детьми</a:t>
            </a:r>
          </a:p>
        </p:txBody>
      </p:sp>
      <p:pic>
        <p:nvPicPr>
          <p:cNvPr id="7" name="Рисунок 6" descr="20250425_083043.jpg"/>
          <p:cNvPicPr>
            <a:picLocks noChangeAspect="1"/>
          </p:cNvPicPr>
          <p:nvPr/>
        </p:nvPicPr>
        <p:blipFill>
          <a:blip r:embed="rId3" cstate="print"/>
          <a:srcRect t="6061"/>
          <a:stretch>
            <a:fillRect/>
          </a:stretch>
        </p:blipFill>
        <p:spPr>
          <a:xfrm>
            <a:off x="323528" y="1268760"/>
            <a:ext cx="3168352" cy="2232248"/>
          </a:xfrm>
          <a:prstGeom prst="rect">
            <a:avLst/>
          </a:prstGeom>
        </p:spPr>
      </p:pic>
      <p:pic>
        <p:nvPicPr>
          <p:cNvPr id="8" name="Рисунок 7" descr="20250425_083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642350" y="2798810"/>
            <a:ext cx="2447308" cy="1835481"/>
          </a:xfrm>
          <a:prstGeom prst="rect">
            <a:avLst/>
          </a:prstGeom>
        </p:spPr>
      </p:pic>
      <p:pic>
        <p:nvPicPr>
          <p:cNvPr id="9" name="Рисунок 8" descr="20250425_0856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787593" y="1917263"/>
            <a:ext cx="2307704" cy="1730778"/>
          </a:xfrm>
          <a:prstGeom prst="rect">
            <a:avLst/>
          </a:prstGeom>
        </p:spPr>
      </p:pic>
      <p:pic>
        <p:nvPicPr>
          <p:cNvPr id="10" name="Рисунок 9" descr="20250425_092614.jpg"/>
          <p:cNvPicPr>
            <a:picLocks noChangeAspect="1"/>
          </p:cNvPicPr>
          <p:nvPr/>
        </p:nvPicPr>
        <p:blipFill>
          <a:blip r:embed="rId6" cstate="print"/>
          <a:srcRect t="14654"/>
          <a:stretch>
            <a:fillRect/>
          </a:stretch>
        </p:blipFill>
        <p:spPr>
          <a:xfrm>
            <a:off x="1403648" y="3573016"/>
            <a:ext cx="3275856" cy="2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заключение</a:t>
            </a:r>
          </a:p>
        </p:txBody>
      </p:sp>
      <p:pic>
        <p:nvPicPr>
          <p:cNvPr id="4" name="Содержимое 3" descr="шаблон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9953" r="778"/>
          <a:stretch>
            <a:fillRect/>
          </a:stretch>
        </p:blipFill>
        <p:spPr>
          <a:xfrm>
            <a:off x="467544" y="4941168"/>
            <a:ext cx="7983518" cy="2265115"/>
          </a:xfrm>
        </p:spPr>
      </p:pic>
      <p:graphicFrame>
        <p:nvGraphicFramePr>
          <p:cNvPr id="8" name="Схема 7"/>
          <p:cNvGraphicFramePr/>
          <p:nvPr/>
        </p:nvGraphicFramePr>
        <p:xfrm>
          <a:off x="467544" y="1124744"/>
          <a:ext cx="53285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erO12Z0v5Lg.jpg"/>
          <p:cNvPicPr>
            <a:picLocks noChangeAspect="1"/>
          </p:cNvPicPr>
          <p:nvPr/>
        </p:nvPicPr>
        <p:blipFill>
          <a:blip r:embed="rId8" cstate="print"/>
          <a:srcRect l="12055" t="10438" r="5286" b="7552"/>
          <a:stretch>
            <a:fillRect/>
          </a:stretch>
        </p:blipFill>
        <p:spPr>
          <a:xfrm>
            <a:off x="5724128" y="1052736"/>
            <a:ext cx="3142167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1026</TotalTime>
  <Words>325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 города Ростова-на-Дону «Детский сад №254» 344033 г. Ростов - на – Дону, ул. Магнитогорская 7/1, тел. \факс 242-01-73    </vt:lpstr>
      <vt:lpstr>Девиз недели Я держу в ладошках солнце! Я дарю его друзьям! Улыбнитесь – это просто. Лучик солнца – это Вам! </vt:lpstr>
      <vt:lpstr>Открытие недели психологии</vt:lpstr>
      <vt:lpstr>Понедельник — «День счастья» </vt:lpstr>
      <vt:lpstr>Вторник - «День доброты»  </vt:lpstr>
      <vt:lpstr>Среда - «День дружбы» </vt:lpstr>
      <vt:lpstr>Четверг  «День понимания»   </vt:lpstr>
      <vt:lpstr>Пятница «День мечтаний и пожеланий»</vt:lpstr>
      <vt:lpstr>В 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города Ростова-на-Дону «Детский сад №254»</dc:title>
  <dc:creator>педагог-психолог</dc:creator>
  <cp:lastModifiedBy>1</cp:lastModifiedBy>
  <cp:revision>9</cp:revision>
  <dcterms:created xsi:type="dcterms:W3CDTF">2019-10-31T06:46:28Z</dcterms:created>
  <dcterms:modified xsi:type="dcterms:W3CDTF">2025-04-25T07:50:22Z</dcterms:modified>
</cp:coreProperties>
</file>