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4" r:id="rId4"/>
    <p:sldId id="264" r:id="rId5"/>
    <p:sldId id="275" r:id="rId6"/>
    <p:sldId id="269" r:id="rId7"/>
    <p:sldId id="259" r:id="rId8"/>
    <p:sldId id="273" r:id="rId9"/>
    <p:sldId id="277" r:id="rId10"/>
    <p:sldId id="278" r:id="rId11"/>
    <p:sldId id="276" r:id="rId12"/>
    <p:sldId id="263" r:id="rId13"/>
    <p:sldId id="279" r:id="rId14"/>
    <p:sldId id="266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1B6FD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4584D3"/>
              </a:solidFill>
              <a:ln>
                <a:noFill/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только слух</c:v>
                </c:pt>
                <c:pt idx="1">
                  <c:v>сложная структура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D9D9D9"/>
        </a:solidFill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FCDBE-D344-4ABB-B5E3-D7B5A350EC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EF8923-E54C-43E8-B5BC-4F18EA62FBF1}">
      <dgm:prSet/>
      <dgm:spPr/>
      <dgm:t>
        <a:bodyPr/>
        <a:lstStyle/>
        <a:p>
          <a:pPr rtl="0"/>
          <a:r>
            <a:rPr lang="ru-RU" b="0" i="0" baseline="0" dirty="0" smtClean="0"/>
            <a:t>1. Программа «Воспитание и обучение глухих детей дошкольного возраста», под редакцией Л. П. </a:t>
          </a:r>
          <a:r>
            <a:rPr lang="ru-RU" b="0" i="0" baseline="0" dirty="0" err="1" smtClean="0"/>
            <a:t>Носковой</a:t>
          </a:r>
          <a:r>
            <a:rPr lang="ru-RU" b="0" i="0" baseline="0" dirty="0" smtClean="0"/>
            <a:t>, Л. А. </a:t>
          </a:r>
          <a:r>
            <a:rPr lang="ru-RU" b="0" i="0" baseline="0" dirty="0" err="1" smtClean="0"/>
            <a:t>Головчиц</a:t>
          </a:r>
          <a:r>
            <a:rPr lang="ru-RU" b="0" i="0" baseline="0" dirty="0" smtClean="0"/>
            <a:t>. </a:t>
          </a:r>
          <a:endParaRPr lang="ru-RU" dirty="0"/>
        </a:p>
      </dgm:t>
    </dgm:pt>
    <dgm:pt modelId="{8996EFF6-D5B0-4949-8866-DDBEF741462D}" type="parTrans" cxnId="{5326010A-9B90-46C3-9B6D-169996E48CC0}">
      <dgm:prSet/>
      <dgm:spPr/>
      <dgm:t>
        <a:bodyPr/>
        <a:lstStyle/>
        <a:p>
          <a:endParaRPr lang="ru-RU"/>
        </a:p>
      </dgm:t>
    </dgm:pt>
    <dgm:pt modelId="{4ED637C3-FEFB-4626-930F-2CF3D85B1528}" type="sibTrans" cxnId="{5326010A-9B90-46C3-9B6D-169996E48CC0}">
      <dgm:prSet/>
      <dgm:spPr/>
      <dgm:t>
        <a:bodyPr/>
        <a:lstStyle/>
        <a:p>
          <a:endParaRPr lang="ru-RU"/>
        </a:p>
      </dgm:t>
    </dgm:pt>
    <dgm:pt modelId="{B7B5A215-BBB8-490C-85FC-907CAE988AE4}">
      <dgm:prSet/>
      <dgm:spPr/>
      <dgm:t>
        <a:bodyPr/>
        <a:lstStyle/>
        <a:p>
          <a:pPr rtl="0"/>
          <a:r>
            <a:rPr lang="ru-RU" b="0" i="0" baseline="0" smtClean="0"/>
            <a:t>2. Программа «Воспитание и обучение слабослышащих детей дошкольного возраста», под редакцией Л. П. Носковой, Л. А. Головчиц. </a:t>
          </a:r>
          <a:endParaRPr lang="ru-RU"/>
        </a:p>
      </dgm:t>
    </dgm:pt>
    <dgm:pt modelId="{9CB2F992-351B-4916-835F-466051AB1ADC}" type="parTrans" cxnId="{13E55964-29D9-4726-8A0F-85F8983374F7}">
      <dgm:prSet/>
      <dgm:spPr/>
      <dgm:t>
        <a:bodyPr/>
        <a:lstStyle/>
        <a:p>
          <a:endParaRPr lang="ru-RU"/>
        </a:p>
      </dgm:t>
    </dgm:pt>
    <dgm:pt modelId="{3D49069C-ABAD-495B-92F5-91B969117C27}" type="sibTrans" cxnId="{13E55964-29D9-4726-8A0F-85F8983374F7}">
      <dgm:prSet/>
      <dgm:spPr/>
      <dgm:t>
        <a:bodyPr/>
        <a:lstStyle/>
        <a:p>
          <a:endParaRPr lang="ru-RU"/>
        </a:p>
      </dgm:t>
    </dgm:pt>
    <dgm:pt modelId="{036A7D89-AE7C-4892-9C04-1D7CDC0F1BD0}">
      <dgm:prSet/>
      <dgm:spPr/>
      <dgm:t>
        <a:bodyPr/>
        <a:lstStyle/>
        <a:p>
          <a:pPr rtl="0"/>
          <a:r>
            <a:rPr lang="ru-RU" b="0" i="0" baseline="0" smtClean="0"/>
            <a:t>3</a:t>
          </a:r>
          <a:r>
            <a:rPr lang="ru-RU" b="1" i="0" baseline="0" smtClean="0"/>
            <a:t>. </a:t>
          </a:r>
          <a:r>
            <a:rPr lang="ru-RU" b="0" i="0" baseline="0" smtClean="0"/>
            <a:t>Программа "Воспитание и обучение слабослышащих дошкольников со сложными (комплексными) нарушениями развития«. Под редакцией Л. П. Носковой, Л. А. Головчиц. </a:t>
          </a:r>
          <a:endParaRPr lang="ru-RU"/>
        </a:p>
      </dgm:t>
    </dgm:pt>
    <dgm:pt modelId="{63244389-5113-49EB-B1DE-6B76A0875EAD}" type="parTrans" cxnId="{F8337F22-EB43-432E-AC79-BC6C0802EE2B}">
      <dgm:prSet/>
      <dgm:spPr/>
      <dgm:t>
        <a:bodyPr/>
        <a:lstStyle/>
        <a:p>
          <a:endParaRPr lang="ru-RU"/>
        </a:p>
      </dgm:t>
    </dgm:pt>
    <dgm:pt modelId="{D758FB68-6422-4BAA-874C-BC030CD793C2}" type="sibTrans" cxnId="{F8337F22-EB43-432E-AC79-BC6C0802EE2B}">
      <dgm:prSet/>
      <dgm:spPr/>
      <dgm:t>
        <a:bodyPr/>
        <a:lstStyle/>
        <a:p>
          <a:endParaRPr lang="ru-RU"/>
        </a:p>
      </dgm:t>
    </dgm:pt>
    <dgm:pt modelId="{87DCD5BE-782E-459C-95DF-28C76C625E16}" type="pres">
      <dgm:prSet presAssocID="{D1EFCDBE-D344-4ABB-B5E3-D7B5A350EC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61911-E074-4025-B25B-4C1B2C94B9EB}" type="pres">
      <dgm:prSet presAssocID="{D0EF8923-E54C-43E8-B5BC-4F18EA62FBF1}" presName="composite" presStyleCnt="0"/>
      <dgm:spPr/>
    </dgm:pt>
    <dgm:pt modelId="{DA02558D-C085-4B77-9A46-EE9C7053A38E}" type="pres">
      <dgm:prSet presAssocID="{D0EF8923-E54C-43E8-B5BC-4F18EA62FB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8E033-AF16-4089-A6F0-793AD755A5F2}" type="pres">
      <dgm:prSet presAssocID="{D0EF8923-E54C-43E8-B5BC-4F18EA62FBF1}" presName="desTx" presStyleLbl="alignAccFollowNode1" presStyleIdx="0" presStyleCnt="3">
        <dgm:presLayoutVars>
          <dgm:bulletEnabled val="1"/>
        </dgm:presLayoutVars>
      </dgm:prSet>
      <dgm:spPr/>
    </dgm:pt>
    <dgm:pt modelId="{09D74750-DB97-440B-8D97-86422974D658}" type="pres">
      <dgm:prSet presAssocID="{4ED637C3-FEFB-4626-930F-2CF3D85B1528}" presName="space" presStyleCnt="0"/>
      <dgm:spPr/>
    </dgm:pt>
    <dgm:pt modelId="{E5E5FED8-C366-4173-AE50-E632BFE36DC2}" type="pres">
      <dgm:prSet presAssocID="{B7B5A215-BBB8-490C-85FC-907CAE988AE4}" presName="composite" presStyleCnt="0"/>
      <dgm:spPr/>
    </dgm:pt>
    <dgm:pt modelId="{013E7C07-9904-42DB-BBD6-075A5044574F}" type="pres">
      <dgm:prSet presAssocID="{B7B5A215-BBB8-490C-85FC-907CAE988A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48D2-D9DD-449B-8AB3-F6B367E23091}" type="pres">
      <dgm:prSet presAssocID="{B7B5A215-BBB8-490C-85FC-907CAE988AE4}" presName="desTx" presStyleLbl="alignAccFollowNode1" presStyleIdx="1" presStyleCnt="3">
        <dgm:presLayoutVars>
          <dgm:bulletEnabled val="1"/>
        </dgm:presLayoutVars>
      </dgm:prSet>
      <dgm:spPr/>
    </dgm:pt>
    <dgm:pt modelId="{AB450242-CCC5-4B35-AC6A-598147B30DDB}" type="pres">
      <dgm:prSet presAssocID="{3D49069C-ABAD-495B-92F5-91B969117C27}" presName="space" presStyleCnt="0"/>
      <dgm:spPr/>
    </dgm:pt>
    <dgm:pt modelId="{C49304B2-3FC9-4AF1-B3D6-77FB8E134662}" type="pres">
      <dgm:prSet presAssocID="{036A7D89-AE7C-4892-9C04-1D7CDC0F1BD0}" presName="composite" presStyleCnt="0"/>
      <dgm:spPr/>
    </dgm:pt>
    <dgm:pt modelId="{251F6158-FCEC-4C06-848E-8675682DED99}" type="pres">
      <dgm:prSet presAssocID="{036A7D89-AE7C-4892-9C04-1D7CDC0F1B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7CF66-C1C6-471A-BB28-4ED3B1889BDD}" type="pres">
      <dgm:prSet presAssocID="{036A7D89-AE7C-4892-9C04-1D7CDC0F1BD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DB65D71-6EA6-4533-A40C-4B716736ADA9}" type="presOf" srcId="{036A7D89-AE7C-4892-9C04-1D7CDC0F1BD0}" destId="{251F6158-FCEC-4C06-848E-8675682DED99}" srcOrd="0" destOrd="0" presId="urn:microsoft.com/office/officeart/2005/8/layout/hList1"/>
    <dgm:cxn modelId="{C261313E-01A7-4616-A556-34378FDCB929}" type="presOf" srcId="{D0EF8923-E54C-43E8-B5BC-4F18EA62FBF1}" destId="{DA02558D-C085-4B77-9A46-EE9C7053A38E}" srcOrd="0" destOrd="0" presId="urn:microsoft.com/office/officeart/2005/8/layout/hList1"/>
    <dgm:cxn modelId="{5326010A-9B90-46C3-9B6D-169996E48CC0}" srcId="{D1EFCDBE-D344-4ABB-B5E3-D7B5A350EC82}" destId="{D0EF8923-E54C-43E8-B5BC-4F18EA62FBF1}" srcOrd="0" destOrd="0" parTransId="{8996EFF6-D5B0-4949-8866-DDBEF741462D}" sibTransId="{4ED637C3-FEFB-4626-930F-2CF3D85B1528}"/>
    <dgm:cxn modelId="{F8337F22-EB43-432E-AC79-BC6C0802EE2B}" srcId="{D1EFCDBE-D344-4ABB-B5E3-D7B5A350EC82}" destId="{036A7D89-AE7C-4892-9C04-1D7CDC0F1BD0}" srcOrd="2" destOrd="0" parTransId="{63244389-5113-49EB-B1DE-6B76A0875EAD}" sibTransId="{D758FB68-6422-4BAA-874C-BC030CD793C2}"/>
    <dgm:cxn modelId="{41C4167D-E526-4616-B388-C9074E760406}" type="presOf" srcId="{B7B5A215-BBB8-490C-85FC-907CAE988AE4}" destId="{013E7C07-9904-42DB-BBD6-075A5044574F}" srcOrd="0" destOrd="0" presId="urn:microsoft.com/office/officeart/2005/8/layout/hList1"/>
    <dgm:cxn modelId="{BE35ADBF-322A-4EB8-B4B4-B5F21229C543}" type="presOf" srcId="{D1EFCDBE-D344-4ABB-B5E3-D7B5A350EC82}" destId="{87DCD5BE-782E-459C-95DF-28C76C625E16}" srcOrd="0" destOrd="0" presId="urn:microsoft.com/office/officeart/2005/8/layout/hList1"/>
    <dgm:cxn modelId="{13E55964-29D9-4726-8A0F-85F8983374F7}" srcId="{D1EFCDBE-D344-4ABB-B5E3-D7B5A350EC82}" destId="{B7B5A215-BBB8-490C-85FC-907CAE988AE4}" srcOrd="1" destOrd="0" parTransId="{9CB2F992-351B-4916-835F-466051AB1ADC}" sibTransId="{3D49069C-ABAD-495B-92F5-91B969117C27}"/>
    <dgm:cxn modelId="{95CA173B-B25F-40AB-8143-ED2F56B17C60}" type="presParOf" srcId="{87DCD5BE-782E-459C-95DF-28C76C625E16}" destId="{D1861911-E074-4025-B25B-4C1B2C94B9EB}" srcOrd="0" destOrd="0" presId="urn:microsoft.com/office/officeart/2005/8/layout/hList1"/>
    <dgm:cxn modelId="{21D38E35-6255-4476-89D5-FBB87FD81833}" type="presParOf" srcId="{D1861911-E074-4025-B25B-4C1B2C94B9EB}" destId="{DA02558D-C085-4B77-9A46-EE9C7053A38E}" srcOrd="0" destOrd="0" presId="urn:microsoft.com/office/officeart/2005/8/layout/hList1"/>
    <dgm:cxn modelId="{7DA4FE86-EE4F-476C-AEDC-E099CF914D2F}" type="presParOf" srcId="{D1861911-E074-4025-B25B-4C1B2C94B9EB}" destId="{E168E033-AF16-4089-A6F0-793AD755A5F2}" srcOrd="1" destOrd="0" presId="urn:microsoft.com/office/officeart/2005/8/layout/hList1"/>
    <dgm:cxn modelId="{31CD5847-6563-473A-BC21-1897DA5CF319}" type="presParOf" srcId="{87DCD5BE-782E-459C-95DF-28C76C625E16}" destId="{09D74750-DB97-440B-8D97-86422974D658}" srcOrd="1" destOrd="0" presId="urn:microsoft.com/office/officeart/2005/8/layout/hList1"/>
    <dgm:cxn modelId="{2CD58CAF-CC61-4EEC-9E03-2DB94084CD88}" type="presParOf" srcId="{87DCD5BE-782E-459C-95DF-28C76C625E16}" destId="{E5E5FED8-C366-4173-AE50-E632BFE36DC2}" srcOrd="2" destOrd="0" presId="urn:microsoft.com/office/officeart/2005/8/layout/hList1"/>
    <dgm:cxn modelId="{93805AB7-6AB9-4C21-9F2C-B004DA9D9BCC}" type="presParOf" srcId="{E5E5FED8-C366-4173-AE50-E632BFE36DC2}" destId="{013E7C07-9904-42DB-BBD6-075A5044574F}" srcOrd="0" destOrd="0" presId="urn:microsoft.com/office/officeart/2005/8/layout/hList1"/>
    <dgm:cxn modelId="{F080643D-C56E-4FE5-8F20-E17EC651B13F}" type="presParOf" srcId="{E5E5FED8-C366-4173-AE50-E632BFE36DC2}" destId="{9E3548D2-D9DD-449B-8AB3-F6B367E23091}" srcOrd="1" destOrd="0" presId="urn:microsoft.com/office/officeart/2005/8/layout/hList1"/>
    <dgm:cxn modelId="{2CA2B343-97A7-4969-9D02-76C0DA55BAD0}" type="presParOf" srcId="{87DCD5BE-782E-459C-95DF-28C76C625E16}" destId="{AB450242-CCC5-4B35-AC6A-598147B30DDB}" srcOrd="3" destOrd="0" presId="urn:microsoft.com/office/officeart/2005/8/layout/hList1"/>
    <dgm:cxn modelId="{769420AC-7487-4206-B9C5-DF268B51720D}" type="presParOf" srcId="{87DCD5BE-782E-459C-95DF-28C76C625E16}" destId="{C49304B2-3FC9-4AF1-B3D6-77FB8E134662}" srcOrd="4" destOrd="0" presId="urn:microsoft.com/office/officeart/2005/8/layout/hList1"/>
    <dgm:cxn modelId="{9FDA111D-8D35-44A1-B5AF-BAF419C486E7}" type="presParOf" srcId="{C49304B2-3FC9-4AF1-B3D6-77FB8E134662}" destId="{251F6158-FCEC-4C06-848E-8675682DED99}" srcOrd="0" destOrd="0" presId="urn:microsoft.com/office/officeart/2005/8/layout/hList1"/>
    <dgm:cxn modelId="{0333997B-9F78-4980-A411-BDE086F7E55B}" type="presParOf" srcId="{C49304B2-3FC9-4AF1-B3D6-77FB8E134662}" destId="{8FF7CF66-C1C6-471A-BB28-4ED3B1889B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2558D-C085-4B77-9A46-EE9C7053A38E}">
      <dsp:nvSpPr>
        <dsp:cNvPr id="0" name=""/>
        <dsp:cNvSpPr/>
      </dsp:nvSpPr>
      <dsp:spPr>
        <a:xfrm>
          <a:off x="3428" y="1224495"/>
          <a:ext cx="3343165" cy="1308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dirty="0" smtClean="0"/>
            <a:t>1. Программа «Воспитание и обучение глухих детей дошкольного возраста», под редакцией Л. П. </a:t>
          </a:r>
          <a:r>
            <a:rPr lang="ru-RU" sz="1500" b="0" i="0" kern="1200" baseline="0" dirty="0" err="1" smtClean="0"/>
            <a:t>Носковой</a:t>
          </a:r>
          <a:r>
            <a:rPr lang="ru-RU" sz="1500" b="0" i="0" kern="1200" baseline="0" dirty="0" smtClean="0"/>
            <a:t>, Л. А. </a:t>
          </a:r>
          <a:r>
            <a:rPr lang="ru-RU" sz="1500" b="0" i="0" kern="1200" baseline="0" dirty="0" err="1" smtClean="0"/>
            <a:t>Головчиц</a:t>
          </a:r>
          <a:r>
            <a:rPr lang="ru-RU" sz="1500" b="0" i="0" kern="1200" baseline="0" dirty="0" smtClean="0"/>
            <a:t>. </a:t>
          </a:r>
          <a:endParaRPr lang="ru-RU" sz="1500" kern="1200" dirty="0"/>
        </a:p>
      </dsp:txBody>
      <dsp:txXfrm>
        <a:off x="3428" y="1224495"/>
        <a:ext cx="3343165" cy="1308976"/>
      </dsp:txXfrm>
    </dsp:sp>
    <dsp:sp modelId="{E168E033-AF16-4089-A6F0-793AD755A5F2}">
      <dsp:nvSpPr>
        <dsp:cNvPr id="0" name=""/>
        <dsp:cNvSpPr/>
      </dsp:nvSpPr>
      <dsp:spPr>
        <a:xfrm>
          <a:off x="3428" y="2533472"/>
          <a:ext cx="3343165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E7C07-9904-42DB-BBD6-075A5044574F}">
      <dsp:nvSpPr>
        <dsp:cNvPr id="0" name=""/>
        <dsp:cNvSpPr/>
      </dsp:nvSpPr>
      <dsp:spPr>
        <a:xfrm>
          <a:off x="3814637" y="1224495"/>
          <a:ext cx="3343165" cy="1308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smtClean="0"/>
            <a:t>2. Программа «Воспитание и обучение слабослышащих детей дошкольного возраста», под редакцией Л. П. Носковой, Л. А. Головчиц. </a:t>
          </a:r>
          <a:endParaRPr lang="ru-RU" sz="1500" kern="1200"/>
        </a:p>
      </dsp:txBody>
      <dsp:txXfrm>
        <a:off x="3814637" y="1224495"/>
        <a:ext cx="3343165" cy="1308976"/>
      </dsp:txXfrm>
    </dsp:sp>
    <dsp:sp modelId="{9E3548D2-D9DD-449B-8AB3-F6B367E23091}">
      <dsp:nvSpPr>
        <dsp:cNvPr id="0" name=""/>
        <dsp:cNvSpPr/>
      </dsp:nvSpPr>
      <dsp:spPr>
        <a:xfrm>
          <a:off x="3814637" y="2533472"/>
          <a:ext cx="3343165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6158-FCEC-4C06-848E-8675682DED99}">
      <dsp:nvSpPr>
        <dsp:cNvPr id="0" name=""/>
        <dsp:cNvSpPr/>
      </dsp:nvSpPr>
      <dsp:spPr>
        <a:xfrm>
          <a:off x="7625845" y="1224495"/>
          <a:ext cx="3343165" cy="1308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smtClean="0"/>
            <a:t>3</a:t>
          </a:r>
          <a:r>
            <a:rPr lang="ru-RU" sz="1500" b="1" i="0" kern="1200" baseline="0" smtClean="0"/>
            <a:t>. </a:t>
          </a:r>
          <a:r>
            <a:rPr lang="ru-RU" sz="1500" b="0" i="0" kern="1200" baseline="0" smtClean="0"/>
            <a:t>Программа "Воспитание и обучение слабослышащих дошкольников со сложными (комплексными) нарушениями развития«. Под редакцией Л. П. Носковой, Л. А. Головчиц. </a:t>
          </a:r>
          <a:endParaRPr lang="ru-RU" sz="1500" kern="1200"/>
        </a:p>
      </dsp:txBody>
      <dsp:txXfrm>
        <a:off x="7625845" y="1224495"/>
        <a:ext cx="3343165" cy="1308976"/>
      </dsp:txXfrm>
    </dsp:sp>
    <dsp:sp modelId="{8FF7CF66-C1C6-471A-BB28-4ED3B1889BDD}">
      <dsp:nvSpPr>
        <dsp:cNvPr id="0" name=""/>
        <dsp:cNvSpPr/>
      </dsp:nvSpPr>
      <dsp:spPr>
        <a:xfrm>
          <a:off x="7625845" y="2533472"/>
          <a:ext cx="3343165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228600" indent="-228240">
              <a:lnSpc>
                <a:spcPct val="100000"/>
              </a:lnSpc>
              <a:buFont typeface="Arial"/>
              <a:buChar char="•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/>
          </a:p>
          <a:p>
            <a:pPr marL="685800" lvl="1" indent="-228240">
              <a:lnSpc>
                <a:spcPct val="100000"/>
              </a:lnSpc>
              <a:buFont typeface="Arial"/>
              <a:buChar char="•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•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•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26.8.17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3A3B9B-0B03-433D-9F63-F69C19A8FD15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80287" y="260648"/>
            <a:ext cx="12191760" cy="17743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Муниципальное бюджетное дошкольное </a:t>
            </a:r>
            <a:endParaRPr lang="ru-RU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образовательное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учреждение </a:t>
            </a:r>
            <a:endParaRPr lang="ru-RU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города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Ростова-на-Дону </a:t>
            </a:r>
            <a:endParaRPr lang="ru-RU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"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Детский сад № 254"</a:t>
            </a: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0" y="4642560"/>
            <a:ext cx="12191760" cy="2060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endParaRPr dirty="0"/>
          </a:p>
          <a:p>
            <a:pPr marL="228600" indent="-228240"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240"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Предметно-развивающая среда детского сада </a:t>
            </a:r>
          </a:p>
          <a:p>
            <a:pPr marL="228600" indent="-228240"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как условие успешной социализации детей с ОВЗ.</a:t>
            </a:r>
            <a:endParaRPr b="1" dirty="0"/>
          </a:p>
          <a:p>
            <a:pPr marL="228600" indent="-228240" algn="ctr">
              <a:lnSpc>
                <a:spcPct val="100000"/>
              </a:lnSpc>
            </a:pPr>
            <a:endParaRPr dirty="0"/>
          </a:p>
          <a:p>
            <a:pPr marL="228600" indent="-228240" algn="ctr">
              <a:lnSpc>
                <a:spcPct val="100000"/>
              </a:lnSpc>
            </a:pPr>
            <a:endParaRPr dirty="0"/>
          </a:p>
          <a:p>
            <a:pPr marL="228600" indent="-228240" algn="ctr">
              <a:lnSpc>
                <a:spcPct val="100000"/>
              </a:lnSpc>
            </a:pPr>
            <a:endParaRPr dirty="0"/>
          </a:p>
          <a:p>
            <a:pPr marL="228600" indent="-228240" algn="ctr">
              <a:lnSpc>
                <a:spcPct val="100000"/>
              </a:lnSpc>
            </a:pPr>
            <a:endParaRPr dirty="0"/>
          </a:p>
        </p:txBody>
      </p:sp>
      <p:pic>
        <p:nvPicPr>
          <p:cNvPr id="41" name="Picture 2"/>
          <p:cNvPicPr/>
          <p:nvPr/>
        </p:nvPicPr>
        <p:blipFill>
          <a:blip r:embed="rId2"/>
          <a:stretch/>
        </p:blipFill>
        <p:spPr>
          <a:xfrm>
            <a:off x="36550" y="16452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42" name="Picture 2"/>
          <p:cNvPicPr/>
          <p:nvPr/>
        </p:nvPicPr>
        <p:blipFill>
          <a:blip r:embed="rId3"/>
          <a:stretch/>
        </p:blipFill>
        <p:spPr>
          <a:xfrm>
            <a:off x="119336" y="1646280"/>
            <a:ext cx="1771920" cy="1497600"/>
          </a:xfrm>
          <a:prstGeom prst="rect">
            <a:avLst/>
          </a:prstGeom>
          <a:ln>
            <a:noFill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28" y="1949942"/>
            <a:ext cx="4816078" cy="361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2279160" y="365040"/>
            <a:ext cx="90741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Использование 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специальных компьютерных </a:t>
            </a:r>
            <a:r>
              <a:rPr lang="ru-R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программ.</a:t>
            </a:r>
            <a:endParaRPr dirty="0"/>
          </a:p>
        </p:txBody>
      </p:sp>
      <p:pic>
        <p:nvPicPr>
          <p:cNvPr id="69" name="Рисунок 5"/>
          <p:cNvPicPr/>
          <p:nvPr/>
        </p:nvPicPr>
        <p:blipFill>
          <a:blip r:embed="rId2"/>
          <a:stretch/>
        </p:blipFill>
        <p:spPr>
          <a:xfrm>
            <a:off x="2068560" y="1772816"/>
            <a:ext cx="3878640" cy="24598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Рисунок 4"/>
          <p:cNvPicPr/>
          <p:nvPr/>
        </p:nvPicPr>
        <p:blipFill>
          <a:blip r:embed="rId3"/>
          <a:srcRect b="15821"/>
          <a:stretch/>
        </p:blipFill>
        <p:spPr>
          <a:xfrm>
            <a:off x="3571920" y="3603240"/>
            <a:ext cx="4315680" cy="2724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" name="Объект 3"/>
          <p:cNvPicPr/>
          <p:nvPr/>
        </p:nvPicPr>
        <p:blipFill>
          <a:blip r:embed="rId4"/>
          <a:srcRect b="16007"/>
          <a:stretch/>
        </p:blipFill>
        <p:spPr>
          <a:xfrm>
            <a:off x="7378560" y="1690560"/>
            <a:ext cx="4116960" cy="24598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" name="Picture 2"/>
          <p:cNvPicPr/>
          <p:nvPr/>
        </p:nvPicPr>
        <p:blipFill>
          <a:blip r:embed="rId5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73" name="Picture 2"/>
          <p:cNvPicPr/>
          <p:nvPr/>
        </p:nvPicPr>
        <p:blipFill>
          <a:blip r:embed="rId6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316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243180"/>
            <a:ext cx="7560840" cy="132516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Calibri Light"/>
              </a:rPr>
              <a:t>Комплекс </a:t>
            </a:r>
            <a:r>
              <a:rPr lang="en-US" sz="4000" b="1" dirty="0" err="1" smtClean="0">
                <a:latin typeface="Calibri Light"/>
              </a:rPr>
              <a:t>EdyQuest</a:t>
            </a:r>
            <a:r>
              <a:rPr lang="ru-RU" sz="4000" b="1" dirty="0" smtClean="0">
                <a:latin typeface="Calibri Light"/>
              </a:rPr>
              <a:t>. </a:t>
            </a:r>
            <a:br>
              <a:rPr lang="ru-RU" sz="4000" b="1" dirty="0" smtClean="0">
                <a:latin typeface="Calibri Light"/>
              </a:rPr>
            </a:br>
            <a:r>
              <a:rPr lang="ru-RU" sz="4000" b="1" dirty="0" smtClean="0">
                <a:latin typeface="Calibri Light"/>
              </a:rPr>
              <a:t>Интерактивная доска.</a:t>
            </a:r>
            <a:endParaRPr lang="ru-RU" sz="4000" b="1" dirty="0">
              <a:latin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ovalenko\Downloads\IMG-2018022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928295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нс\Desktop\IMG-20180201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t="7436" r="16968" b="18567"/>
          <a:stretch/>
        </p:blipFill>
        <p:spPr bwMode="auto">
          <a:xfrm>
            <a:off x="7824192" y="2380191"/>
            <a:ext cx="4222376" cy="36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/>
          <p:nvPr/>
        </p:nvPicPr>
        <p:blipFill>
          <a:blip r:embed="rId4"/>
          <a:stretch/>
        </p:blipFill>
        <p:spPr>
          <a:xfrm>
            <a:off x="371672" y="18864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/>
          <p:nvPr/>
        </p:nvPicPr>
        <p:blipFill>
          <a:blip r:embed="rId5"/>
          <a:stretch/>
        </p:blipFill>
        <p:spPr>
          <a:xfrm>
            <a:off x="442952" y="1631391"/>
            <a:ext cx="1771920" cy="14976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http://www.infologics.ru/present/lib/catalog/i621_2_prez-eduquest-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1" r="20400"/>
          <a:stretch/>
        </p:blipFill>
        <p:spPr bwMode="auto">
          <a:xfrm>
            <a:off x="1199456" y="3789040"/>
            <a:ext cx="2668626" cy="281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444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2470320" y="365040"/>
            <a:ext cx="8883360" cy="101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Развитие речи. </a:t>
            </a:r>
            <a:endParaRPr lang="ru-RU" sz="4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Работа </a:t>
            </a:r>
            <a:r>
              <a:rPr lang="ru-RU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 табличками</a:t>
            </a:r>
            <a:r>
              <a:rPr lang="ru-R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  <a:endParaRPr dirty="0"/>
          </a:p>
        </p:txBody>
      </p:sp>
      <p:pic>
        <p:nvPicPr>
          <p:cNvPr id="75" name="Объект 3"/>
          <p:cNvPicPr/>
          <p:nvPr/>
        </p:nvPicPr>
        <p:blipFill>
          <a:blip r:embed="rId2"/>
          <a:stretch/>
        </p:blipFill>
        <p:spPr>
          <a:xfrm>
            <a:off x="2400120" y="2111040"/>
            <a:ext cx="2720880" cy="36277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" name="Рисунок 4"/>
          <p:cNvPicPr/>
          <p:nvPr/>
        </p:nvPicPr>
        <p:blipFill>
          <a:blip r:embed="rId3"/>
          <a:stretch/>
        </p:blipFill>
        <p:spPr>
          <a:xfrm>
            <a:off x="5666040" y="2136240"/>
            <a:ext cx="2715840" cy="36208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" name="Рисунок 5"/>
          <p:cNvPicPr/>
          <p:nvPr/>
        </p:nvPicPr>
        <p:blipFill>
          <a:blip r:embed="rId4"/>
          <a:stretch/>
        </p:blipFill>
        <p:spPr>
          <a:xfrm>
            <a:off x="8823600" y="2136240"/>
            <a:ext cx="2683080" cy="3577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" name="Picture 2"/>
          <p:cNvPicPr/>
          <p:nvPr/>
        </p:nvPicPr>
        <p:blipFill>
          <a:blip r:embed="rId5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79" name="Picture 2"/>
          <p:cNvPicPr/>
          <p:nvPr/>
        </p:nvPicPr>
        <p:blipFill>
          <a:blip r:embed="rId6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07568" y="244080"/>
            <a:ext cx="10515240" cy="132516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Calibri Light"/>
              </a:rPr>
              <a:t>Участники конкурса</a:t>
            </a:r>
            <a:endParaRPr lang="ru-RU" sz="4000" b="1" dirty="0">
              <a:latin typeface="Calibri Light"/>
            </a:endParaRPr>
          </a:p>
        </p:txBody>
      </p:sp>
      <p:pic>
        <p:nvPicPr>
          <p:cNvPr id="4" name="Рисунок 3" descr="img-20171115-wa0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53" y="1268760"/>
            <a:ext cx="5581611" cy="32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-20171115-wa00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3016"/>
            <a:ext cx="2304256" cy="244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-20171115-wa00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077072"/>
            <a:ext cx="2304256" cy="252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-20171115-wa00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676717"/>
            <a:ext cx="2304256" cy="233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6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http://rostovedu.ru/images/s5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" y="1844824"/>
            <a:ext cx="1891852" cy="15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0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063552" y="382459"/>
            <a:ext cx="11955400" cy="1325160"/>
          </a:xfrm>
        </p:spPr>
        <p:txBody>
          <a:bodyPr/>
          <a:lstStyle/>
          <a:p>
            <a:r>
              <a:rPr lang="ru-RU" sz="4000" b="1" dirty="0" smtClean="0">
                <a:latin typeface="Calibri Light"/>
              </a:rPr>
              <a:t>Я, ты, он, она – вместе дружная семья</a:t>
            </a:r>
            <a:endParaRPr lang="ru-RU" sz="4000" b="1" dirty="0">
              <a:latin typeface="Calibri Light"/>
            </a:endParaRPr>
          </a:p>
        </p:txBody>
      </p:sp>
      <p:pic>
        <p:nvPicPr>
          <p:cNvPr id="2050" name="Picture 2" descr="C:\Users\kovalenko\Google Диск\Google Фото\2018\20180615_16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1" y="2996952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valenko\Google Диск\Google Фото\2018\20180307_162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4290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valenko\Google Диск\Google Фото\2018\20180222_10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39816"/>
            <a:ext cx="2499742" cy="33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valenko\Documents\ДОУ 92\сайт материалы\IMG_3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8320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/>
          <p:nvPr/>
        </p:nvPicPr>
        <p:blipFill>
          <a:blip r:embed="rId6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7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16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343472" y="602202"/>
            <a:ext cx="10515240" cy="136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1" spc="-1" dirty="0">
                <a:latin typeface="Calibri Light"/>
              </a:rPr>
              <a:t>Состав группы 
для детей с нарушением слуха</a:t>
            </a:r>
            <a:endParaRPr sz="4000" dirty="0"/>
          </a:p>
        </p:txBody>
      </p:sp>
      <p:graphicFrame>
        <p:nvGraphicFramePr>
          <p:cNvPr id="44" name="Объект 3"/>
          <p:cNvGraphicFramePr/>
          <p:nvPr/>
        </p:nvGraphicFramePr>
        <p:xfrm>
          <a:off x="2088000" y="2592000"/>
          <a:ext cx="7408440" cy="34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" name="Picture 2"/>
          <p:cNvPicPr/>
          <p:nvPr/>
        </p:nvPicPr>
        <p:blipFill>
          <a:blip r:embed="rId3"/>
          <a:stretch/>
        </p:blipFill>
        <p:spPr>
          <a:xfrm>
            <a:off x="245520" y="14976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46" name="Picture 2"/>
          <p:cNvPicPr/>
          <p:nvPr/>
        </p:nvPicPr>
        <p:blipFill>
          <a:blip r:embed="rId4"/>
          <a:stretch/>
        </p:blipFill>
        <p:spPr>
          <a:xfrm>
            <a:off x="172080" y="1670400"/>
            <a:ext cx="1771920" cy="149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736000" y="648000"/>
            <a:ext cx="8901720" cy="68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1" spc="-1" dirty="0">
                <a:latin typeface="Calibri Light"/>
              </a:rPr>
              <a:t>Коррекционно-развивающая работа</a:t>
            </a:r>
            <a:endParaRPr sz="4000" dirty="0"/>
          </a:p>
        </p:txBody>
      </p:sp>
      <p:pic>
        <p:nvPicPr>
          <p:cNvPr id="48" name="Рисунок 47"/>
          <p:cNvPicPr/>
          <p:nvPr/>
        </p:nvPicPr>
        <p:blipFill>
          <a:blip r:embed="rId2"/>
          <a:srcRect l="5489" t="34578" r="25854" b="10822"/>
          <a:stretch/>
        </p:blipFill>
        <p:spPr>
          <a:xfrm>
            <a:off x="890640" y="4320000"/>
            <a:ext cx="3011400" cy="168372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3"/>
          <a:srcRect l="11930" t="30279" r="10783" b="14957"/>
          <a:stretch/>
        </p:blipFill>
        <p:spPr>
          <a:xfrm>
            <a:off x="7416000" y="2346840"/>
            <a:ext cx="4392000" cy="2333160"/>
          </a:xfrm>
          <a:prstGeom prst="rect">
            <a:avLst/>
          </a:prstGeom>
          <a:ln>
            <a:noFill/>
          </a:ln>
        </p:spPr>
      </p:pic>
      <p:pic>
        <p:nvPicPr>
          <p:cNvPr id="50" name="Picture 2"/>
          <p:cNvPicPr/>
          <p:nvPr/>
        </p:nvPicPr>
        <p:blipFill>
          <a:blip r:embed="rId4"/>
          <a:stretch/>
        </p:blipFill>
        <p:spPr>
          <a:xfrm>
            <a:off x="216000" y="14976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51" name="Picture 2"/>
          <p:cNvPicPr/>
          <p:nvPr/>
        </p:nvPicPr>
        <p:blipFill>
          <a:blip r:embed="rId5"/>
          <a:stretch/>
        </p:blipFill>
        <p:spPr>
          <a:xfrm>
            <a:off x="144000" y="2030400"/>
            <a:ext cx="1771920" cy="149760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6"/>
          <a:stretch/>
        </p:blipFill>
        <p:spPr>
          <a:xfrm>
            <a:off x="3960000" y="2710080"/>
            <a:ext cx="3539880" cy="2617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26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Calibri Light"/>
              </a:rPr>
              <a:t>Материально-техническая база</a:t>
            </a:r>
            <a:br>
              <a:rPr lang="ru-RU" sz="4000" b="1" dirty="0" smtClean="0">
                <a:latin typeface="Calibri Light"/>
              </a:rPr>
            </a:br>
            <a:endParaRPr lang="ru-RU" sz="4000" b="1" dirty="0">
              <a:latin typeface="Calibri Light"/>
            </a:endParaRPr>
          </a:p>
        </p:txBody>
      </p:sp>
      <p:pic>
        <p:nvPicPr>
          <p:cNvPr id="1027" name="Picture 3" descr="C:\Users\kovalenko\Downloads\20180227_09055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51" y="1307157"/>
            <a:ext cx="5339720" cy="40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5589" y="3110371"/>
            <a:ext cx="4320160" cy="32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43" y="5157191"/>
            <a:ext cx="2371447" cy="17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26268"/>
            <a:ext cx="3924436" cy="29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66330" y="458974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/>
          <p:nvPr/>
        </p:nvPicPr>
        <p:blipFill>
          <a:blip r:embed="rId7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12" name="Picture 2" descr="http://rostovedu.ru/images/s5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" y="1844824"/>
            <a:ext cx="1891852" cy="15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7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Calibri Light"/>
              </a:rPr>
              <a:t>Реализуемые программы</a:t>
            </a:r>
            <a:endParaRPr lang="ru-RU" sz="4000" b="1" dirty="0">
              <a:latin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948532"/>
              </p:ext>
            </p:extLst>
          </p:nvPr>
        </p:nvGraphicFramePr>
        <p:xfrm>
          <a:off x="551384" y="1988840"/>
          <a:ext cx="10972440" cy="441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/>
          <p:nvPr/>
        </p:nvPicPr>
        <p:blipFill>
          <a:blip r:embed="rId7"/>
          <a:stretch/>
        </p:blipFill>
        <p:spPr>
          <a:xfrm>
            <a:off x="245520" y="14976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8"/>
          <a:stretch/>
        </p:blipFill>
        <p:spPr>
          <a:xfrm>
            <a:off x="172080" y="1670400"/>
            <a:ext cx="1771920" cy="149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668666" y="227112"/>
            <a:ext cx="10515240" cy="132516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Calibri Light"/>
              </a:rPr>
              <a:t>Индивидуальный слуховой аппарат </a:t>
            </a:r>
          </a:p>
          <a:p>
            <a:pPr algn="ctr"/>
            <a:r>
              <a:rPr lang="ru-RU" sz="4000" b="1" dirty="0" smtClean="0">
                <a:latin typeface="Calibri Light"/>
              </a:rPr>
              <a:t>и </a:t>
            </a:r>
            <a:r>
              <a:rPr lang="ru-RU" sz="4000" b="1" dirty="0" err="1" smtClean="0">
                <a:latin typeface="Calibri Light"/>
              </a:rPr>
              <a:t>имплант</a:t>
            </a:r>
            <a:endParaRPr lang="ru-RU" sz="4000" b="1" dirty="0">
              <a:latin typeface="Calibri Light"/>
            </a:endParaRPr>
          </a:p>
        </p:txBody>
      </p:sp>
      <p:pic>
        <p:nvPicPr>
          <p:cNvPr id="4" name="Рисунок 3" descr="https://vyborok.com/wp-content/uploads/2018/02/kohlearnaya_implantaciya_1_130753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140968"/>
            <a:ext cx="566737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etsluha.ru/sites/default/files/styles/for_article/public/fotolia_51045701_s.jpg?itok=2caRKYt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33065"/>
          <a:stretch/>
        </p:blipFill>
        <p:spPr bwMode="auto">
          <a:xfrm>
            <a:off x="2135560" y="206084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/>
          <p:nvPr/>
        </p:nvPicPr>
        <p:blipFill>
          <a:blip r:embed="rId4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http://rostovedu.ru/images/s5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" y="1844824"/>
            <a:ext cx="1891852" cy="15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559496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Развитие слухового 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восприятия</a:t>
            </a:r>
            <a:endParaRPr dirty="0"/>
          </a:p>
        </p:txBody>
      </p:sp>
      <p:pic>
        <p:nvPicPr>
          <p:cNvPr id="54" name="Рисунок 4"/>
          <p:cNvPicPr/>
          <p:nvPr/>
        </p:nvPicPr>
        <p:blipFill>
          <a:blip r:embed="rId2"/>
          <a:srcRect t="13147" r="8581"/>
          <a:stretch/>
        </p:blipFill>
        <p:spPr>
          <a:xfrm>
            <a:off x="2157840" y="1690560"/>
            <a:ext cx="4109760" cy="2525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Объект 3"/>
          <p:cNvPicPr/>
          <p:nvPr/>
        </p:nvPicPr>
        <p:blipFill>
          <a:blip r:embed="rId3"/>
          <a:srcRect t="11809"/>
          <a:stretch/>
        </p:blipFill>
        <p:spPr>
          <a:xfrm>
            <a:off x="5287320" y="3729960"/>
            <a:ext cx="4355280" cy="2428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/>
          <p:cNvPicPr/>
          <p:nvPr/>
        </p:nvPicPr>
        <p:blipFill>
          <a:blip r:embed="rId4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57" name="Picture 2"/>
          <p:cNvPicPr/>
          <p:nvPr/>
        </p:nvPicPr>
        <p:blipFill>
          <a:blip r:embed="rId5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4"/>
          <a:stretch/>
        </p:blipFill>
        <p:spPr>
          <a:xfrm>
            <a:off x="-71280" y="111391"/>
            <a:ext cx="1914480" cy="143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2156400" y="365040"/>
            <a:ext cx="91969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Использование вибростола</a:t>
            </a: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endParaRPr/>
          </a:p>
        </p:txBody>
      </p:sp>
      <p:pic>
        <p:nvPicPr>
          <p:cNvPr id="65" name="Объект 3"/>
          <p:cNvPicPr/>
          <p:nvPr/>
        </p:nvPicPr>
        <p:blipFill>
          <a:blip r:embed="rId2"/>
          <a:stretch/>
        </p:blipFill>
        <p:spPr>
          <a:xfrm>
            <a:off x="2570040" y="1825560"/>
            <a:ext cx="7051680" cy="43509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Picture 2"/>
          <p:cNvPicPr/>
          <p:nvPr/>
        </p:nvPicPr>
        <p:blipFill>
          <a:blip r:embed="rId3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67" name="Picture 2"/>
          <p:cNvPicPr/>
          <p:nvPr/>
        </p:nvPicPr>
        <p:blipFill>
          <a:blip r:embed="rId4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8137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914840" y="365040"/>
            <a:ext cx="94384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Работа над голосом и речевым дыханием.</a:t>
            </a:r>
            <a:endParaRPr/>
          </a:p>
        </p:txBody>
      </p:sp>
      <p:pic>
        <p:nvPicPr>
          <p:cNvPr id="59" name="Рисунок 5"/>
          <p:cNvPicPr/>
          <p:nvPr/>
        </p:nvPicPr>
        <p:blipFill>
          <a:blip r:embed="rId2"/>
          <a:stretch/>
        </p:blipFill>
        <p:spPr>
          <a:xfrm>
            <a:off x="1914840" y="1616760"/>
            <a:ext cx="3765960" cy="2487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Объект 3"/>
          <p:cNvPicPr/>
          <p:nvPr/>
        </p:nvPicPr>
        <p:blipFill>
          <a:blip r:embed="rId3"/>
          <a:srcRect r="12615"/>
          <a:stretch/>
        </p:blipFill>
        <p:spPr>
          <a:xfrm>
            <a:off x="4115520" y="3757320"/>
            <a:ext cx="3960720" cy="2842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Рисунок 6"/>
          <p:cNvPicPr/>
          <p:nvPr/>
        </p:nvPicPr>
        <p:blipFill>
          <a:blip r:embed="rId4"/>
          <a:stretch/>
        </p:blipFill>
        <p:spPr>
          <a:xfrm>
            <a:off x="6998400" y="1684440"/>
            <a:ext cx="3902400" cy="24519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Picture 2"/>
          <p:cNvPicPr/>
          <p:nvPr/>
        </p:nvPicPr>
        <p:blipFill>
          <a:blip r:embed="rId5"/>
          <a:stretch/>
        </p:blipFill>
        <p:spPr>
          <a:xfrm>
            <a:off x="0" y="135000"/>
            <a:ext cx="1914480" cy="1434240"/>
          </a:xfrm>
          <a:prstGeom prst="rect">
            <a:avLst/>
          </a:prstGeom>
          <a:ln>
            <a:noFill/>
          </a:ln>
        </p:spPr>
      </p:pic>
      <p:pic>
        <p:nvPicPr>
          <p:cNvPr id="63" name="Picture 2"/>
          <p:cNvPicPr/>
          <p:nvPr/>
        </p:nvPicPr>
        <p:blipFill>
          <a:blip r:embed="rId6"/>
          <a:stretch/>
        </p:blipFill>
        <p:spPr>
          <a:xfrm>
            <a:off x="0" y="1616760"/>
            <a:ext cx="1771920" cy="149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731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166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Материально-техническая база </vt:lpstr>
      <vt:lpstr>Реализуемые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EdyQuest.  Интерактивная доска.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реализации муниципальной программы «Доступная среда в г. Ростове-на-Дону на 2016-2017г»..</dc:title>
  <dc:creator>ЛеНоВо-пк</dc:creator>
  <cp:lastModifiedBy>kovalenko</cp:lastModifiedBy>
  <cp:revision>39</cp:revision>
  <dcterms:created xsi:type="dcterms:W3CDTF">2017-08-19T07:06:54Z</dcterms:created>
  <dcterms:modified xsi:type="dcterms:W3CDTF">2018-08-24T06:14:48Z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