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3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Title Slide">
    <p:bg>
      <p:bgPr>
        <a:blipFill>
          <a:blip r:embed="rId2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403648" y="3212975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t>Образец подзаголовка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 bwMode="auto">
          <a:xfrm>
            <a:off x="690041" y="1204857"/>
            <a:ext cx="7754713" cy="1910716"/>
          </a:xfrm>
        </p:spPr>
        <p:txBody>
          <a:bodyPr anchor="b"/>
          <a:lstStyle>
            <a:lvl1pPr algn="ctr">
              <a:defRPr sz="5400" b="0" cap="none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t>Образец заголовка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 and Content">
    <p:bg>
      <p:bgPr>
        <a:blipFill>
          <a:blip r:embed="rId2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t>Образец текста</a:t>
            </a:r>
          </a:p>
          <a:p>
            <a:pPr lvl="1">
              <a:defRPr/>
            </a:pPr>
            <a:r>
              <a:t>Второй уровень</a:t>
            </a:r>
          </a:p>
          <a:p>
            <a:pPr lvl="2">
              <a:defRPr/>
            </a:pPr>
            <a:r>
              <a:t>Третий уровень</a:t>
            </a:r>
          </a:p>
          <a:p>
            <a:pPr lvl="3">
              <a:defRPr/>
            </a:pPr>
            <a:r>
              <a:t>Четвертый уровень</a:t>
            </a:r>
          </a:p>
          <a:p>
            <a:pPr lvl="4">
              <a:defRPr/>
            </a:pPr>
            <a:r>
              <a:t>Пятый уровень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Образец заголовка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Section Header">
    <p:bg>
      <p:bgPr>
        <a:blipFill>
          <a:blip r:embed="rId2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9249" y="1484784"/>
            <a:ext cx="7734747" cy="4104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t>Образец текста</a:t>
            </a:r>
          </a:p>
        </p:txBody>
      </p:sp>
      <p:sp>
        <p:nvSpPr>
          <p:cNvPr id="13" name="Title 10"/>
          <p:cNvSpPr>
            <a:spLocks noGrp="1"/>
          </p:cNvSpPr>
          <p:nvPr>
            <p:ph type="title"/>
          </p:nvPr>
        </p:nvSpPr>
        <p:spPr bwMode="auto">
          <a:xfrm>
            <a:off x="693869" y="116631"/>
            <a:ext cx="7756263" cy="1054250"/>
          </a:xfrm>
        </p:spPr>
        <p:txBody>
          <a:bodyPr/>
          <a:lstStyle/>
          <a:p>
            <a:pPr>
              <a:defRPr/>
            </a:pPr>
            <a:r>
              <a:t>Образец заголовка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wo Content">
    <p:bg>
      <p:bgPr>
        <a:blipFill>
          <a:blip r:embed="rId2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t>Образец заголовка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18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39552" y="1556793"/>
            <a:ext cx="3803904" cy="4563770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t>Образец текста</a:t>
            </a:r>
          </a:p>
          <a:p>
            <a:pPr lvl="1">
              <a:defRPr/>
            </a:pPr>
            <a:r>
              <a:t>Второй уровень</a:t>
            </a:r>
          </a:p>
          <a:p>
            <a:pPr lvl="2">
              <a:defRPr/>
            </a:pPr>
            <a:r>
              <a:t>Третий уровень</a:t>
            </a:r>
          </a:p>
          <a:p>
            <a:pPr lvl="3">
              <a:defRPr/>
            </a:pPr>
            <a:r>
              <a:t>Четвертый уровень</a:t>
            </a:r>
          </a:p>
          <a:p>
            <a:pPr lvl="4">
              <a:defRPr/>
            </a:pPr>
            <a:r>
              <a:t>Пятый уровень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 bwMode="auto">
          <a:xfrm>
            <a:off x="4716016" y="1556793"/>
            <a:ext cx="3803904" cy="4563770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t>Образец текста</a:t>
            </a:r>
          </a:p>
          <a:p>
            <a:pPr lvl="1">
              <a:defRPr/>
            </a:pPr>
            <a:r>
              <a:t>Второй уровень</a:t>
            </a:r>
          </a:p>
          <a:p>
            <a:pPr lvl="2">
              <a:defRPr/>
            </a:pPr>
            <a:r>
              <a:t>Третий уровень</a:t>
            </a:r>
          </a:p>
          <a:p>
            <a:pPr lvl="3">
              <a:defRPr/>
            </a:pPr>
            <a:r>
              <a:t>Четвертый уровень</a:t>
            </a:r>
          </a:p>
          <a:p>
            <a:pPr lvl="4">
              <a:defRPr/>
            </a:pPr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Comparison">
    <p:bg>
      <p:bgPr>
        <a:blipFill>
          <a:blip r:embed="rId2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9552" y="1556792"/>
            <a:ext cx="3810438" cy="658367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39552" y="2492896"/>
            <a:ext cx="3803904" cy="3627666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t>Образец текста</a:t>
            </a:r>
          </a:p>
          <a:p>
            <a:pPr lvl="1">
              <a:defRPr/>
            </a:pPr>
            <a:r>
              <a:t>Второй уровень</a:t>
            </a:r>
          </a:p>
          <a:p>
            <a:pPr lvl="2">
              <a:defRPr/>
            </a:pPr>
            <a:r>
              <a:t>Третий уровень</a:t>
            </a:r>
          </a:p>
          <a:p>
            <a:pPr lvl="3">
              <a:defRPr/>
            </a:pPr>
            <a:r>
              <a:t>Четвертый уровень</a:t>
            </a:r>
          </a:p>
          <a:p>
            <a:pPr lvl="4">
              <a:defRPr/>
            </a:pPr>
            <a:r>
              <a:t>Пятый уровень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788024" y="1556792"/>
            <a:ext cx="3805586" cy="658367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19" name="Content Placeholder 3"/>
          <p:cNvSpPr>
            <a:spLocks noGrp="1"/>
          </p:cNvSpPr>
          <p:nvPr>
            <p:ph sz="half" idx="13"/>
          </p:nvPr>
        </p:nvSpPr>
        <p:spPr bwMode="auto">
          <a:xfrm>
            <a:off x="4716016" y="2492897"/>
            <a:ext cx="3803904" cy="3780066"/>
          </a:xfrm>
        </p:spPr>
        <p:txBody>
          <a:bodyPr/>
          <a:lstStyle>
            <a:lvl1pPr marL="174625" indent="-174625">
              <a:defRPr sz="2400"/>
            </a:lvl1pPr>
            <a:lvl2pPr marL="533400" indent="-174625">
              <a:defRPr sz="2000"/>
            </a:lvl2pPr>
            <a:lvl3pPr marL="892175" indent="-173038">
              <a:tabLst>
                <a:tab pos="804863" algn="l"/>
              </a:tabLst>
              <a:defRPr sz="1800"/>
            </a:lvl3pPr>
            <a:lvl4pPr marL="1252538" indent="-174625">
              <a:defRPr sz="1600"/>
            </a:lvl4pPr>
            <a:lvl5pPr marL="1524000" indent="-174625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t>Образец текста</a:t>
            </a:r>
          </a:p>
          <a:p>
            <a:pPr lvl="1">
              <a:defRPr/>
            </a:pPr>
            <a:r>
              <a:t>Второй уровень</a:t>
            </a:r>
          </a:p>
          <a:p>
            <a:pPr lvl="2">
              <a:defRPr/>
            </a:pPr>
            <a:r>
              <a:t>Третий уровень</a:t>
            </a:r>
          </a:p>
          <a:p>
            <a:pPr lvl="3">
              <a:defRPr/>
            </a:pPr>
            <a:r>
              <a:t>Четвертый уровень</a:t>
            </a:r>
          </a:p>
          <a:p>
            <a:pPr lvl="4">
              <a:defRPr/>
            </a:pPr>
            <a:r>
              <a:t>Пятый уровень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bg>
      <p:bgPr>
        <a:blipFill>
          <a:blip r:embed="rId2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Образец заголовка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">
    <p:bg>
      <p:bgPr>
        <a:blipFill>
          <a:blip r:embed="rId2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Content with Caption">
    <p:bg>
      <p:bgPr>
        <a:blipFill>
          <a:blip r:embed="rId2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034580" y="596974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pPr>
              <a:defRPr/>
            </a:pPr>
            <a:r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92002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t>Образец текста</a:t>
            </a:r>
          </a:p>
          <a:p>
            <a:pPr lvl="1">
              <a:defRPr/>
            </a:pPr>
            <a:r>
              <a:t>Второй уровень</a:t>
            </a:r>
          </a:p>
          <a:p>
            <a:pPr lvl="2">
              <a:defRPr/>
            </a:pPr>
            <a:r>
              <a:t>Третий уровень</a:t>
            </a:r>
          </a:p>
          <a:p>
            <a:pPr lvl="3">
              <a:defRPr/>
            </a:pPr>
            <a:r>
              <a:t>Четвертый уровень</a:t>
            </a:r>
          </a:p>
          <a:p>
            <a:pPr lvl="4">
              <a:defRPr/>
            </a:pPr>
            <a:r>
              <a:t>Пятый уровень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034580" y="2618910"/>
            <a:ext cx="3411725" cy="350219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Picture with Caption">
    <p:bg>
      <p:bgPr>
        <a:blipFill>
          <a:blip r:embed="rId2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677732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pPr>
              <a:defRPr/>
            </a:pPr>
            <a:r>
              <a:t>Образец заголовка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88489" y="5324305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t>Образец текста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907705" y="620687"/>
            <a:ext cx="5197091" cy="3897818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t>Вставка рисунка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1" cstate="print">
            <a:lum/>
          </a:blip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93869" y="116631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t>Образец заголовка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99248" y="1772816"/>
            <a:ext cx="774550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t>Образец текста</a:t>
            </a:r>
          </a:p>
          <a:p>
            <a:pPr lvl="1">
              <a:defRPr/>
            </a:pPr>
            <a:r>
              <a:t>Второй уровень</a:t>
            </a:r>
          </a:p>
          <a:p>
            <a:pPr lvl="2">
              <a:defRPr/>
            </a:pPr>
            <a:r>
              <a:t>Третий уровень</a:t>
            </a:r>
          </a:p>
          <a:p>
            <a:pPr lvl="3">
              <a:defRPr/>
            </a:pPr>
            <a:r>
              <a:t>Четвертый уровень</a:t>
            </a:r>
          </a:p>
          <a:p>
            <a:pPr lvl="4">
              <a:defRPr/>
            </a:pPr>
            <a:r>
              <a:t>Пятый уровень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 bwMode="auto">
          <a:xfrm>
            <a:off x="433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pPr>
                <a:defRPr/>
              </a:pPr>
              <a:t>02.06.2026</a:t>
            </a:fld>
            <a:endParaRPr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 bwMode="auto">
          <a:xfrm>
            <a:off x="3100536" y="6165304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29536" y="6165304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defTabSz="914400">
        <a:spcBef>
          <a:spcPts val="0"/>
        </a:spcBef>
        <a:buNone/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914400">
        <a:spcBef>
          <a:spcPts val="0"/>
        </a:spcBef>
        <a:buClrTx/>
        <a:buFont typeface="Arial"/>
        <a:buChar char="•"/>
        <a:defRPr sz="24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54379" indent="-342900" algn="l" defTabSz="914400">
        <a:spcBef>
          <a:spcPts val="0"/>
        </a:spcBef>
        <a:buClrTx/>
        <a:buFont typeface="Times New Roman"/>
        <a:buChar char="–"/>
        <a:defRPr sz="2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20140" indent="-342900" algn="l" defTabSz="914400">
        <a:spcBef>
          <a:spcPts val="0"/>
        </a:spcBef>
        <a:buClrTx/>
        <a:buFont typeface="Arial"/>
        <a:buChar char="•"/>
        <a:defRPr sz="20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474470" indent="-285750" algn="l" defTabSz="914400">
        <a:spcBef>
          <a:spcPts val="0"/>
        </a:spcBef>
        <a:buClrTx/>
        <a:buFont typeface="Times New Roman"/>
        <a:buChar char="–"/>
        <a:defRPr sz="18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794509" indent="-285750" algn="l" defTabSz="914400">
        <a:spcBef>
          <a:spcPts val="0"/>
        </a:spcBef>
        <a:buClrTx/>
        <a:buFont typeface="Times New Roman"/>
        <a:buChar char="»"/>
        <a:defRPr sz="16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>
        <a:spcBef>
          <a:spcPts val="400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>
        <a:spcBef>
          <a:spcPts val="400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>
        <a:spcBef>
          <a:spcPts val="400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>
        <a:spcBef>
          <a:spcPts val="400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82074" y="692696"/>
            <a:ext cx="7710405" cy="504056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br>
              <a:rPr lang="ru-RU" i="1" dirty="0">
                <a:solidFill>
                  <a:srgbClr val="FF0000"/>
                </a:solidFill>
              </a:rPr>
            </a:br>
            <a:br>
              <a:rPr lang="ru-RU" i="1" dirty="0">
                <a:solidFill>
                  <a:srgbClr val="FF0000"/>
                </a:solidFill>
              </a:rPr>
            </a:br>
            <a:br>
              <a:rPr lang="ru-RU" i="1" dirty="0">
                <a:solidFill>
                  <a:srgbClr val="FF0000"/>
                </a:solidFill>
              </a:rPr>
            </a:br>
            <a:br>
              <a:rPr lang="ru-RU" i="1" dirty="0">
                <a:solidFill>
                  <a:srgbClr val="FF0000"/>
                </a:solidFill>
              </a:rPr>
            </a:br>
            <a:br>
              <a:rPr lang="ru-RU" i="1" dirty="0">
                <a:solidFill>
                  <a:srgbClr val="FF0000"/>
                </a:solidFill>
              </a:rPr>
            </a:br>
            <a:br>
              <a:rPr lang="ru-RU" i="1" dirty="0">
                <a:solidFill>
                  <a:srgbClr val="FF0000"/>
                </a:solidFill>
              </a:rPr>
            </a:br>
            <a:br>
              <a:rPr lang="ru-RU" i="1" dirty="0">
                <a:solidFill>
                  <a:srgbClr val="FF0000"/>
                </a:solidFill>
              </a:rPr>
            </a:br>
            <a:br>
              <a:rPr lang="ru-RU" i="1" dirty="0">
                <a:solidFill>
                  <a:srgbClr val="FF0000"/>
                </a:solidFill>
              </a:rPr>
            </a:br>
            <a:br>
              <a:rPr lang="ru-RU" i="1" dirty="0">
                <a:solidFill>
                  <a:srgbClr val="FF0000"/>
                </a:solidFill>
              </a:rPr>
            </a:br>
            <a:br>
              <a:rPr lang="ru-RU" i="1" dirty="0">
                <a:solidFill>
                  <a:srgbClr val="FF0000"/>
                </a:solidFill>
              </a:rPr>
            </a:br>
            <a:r>
              <a:rPr lang="ru-RU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  <a:t>Русские народные</a:t>
            </a:r>
            <a:br>
              <a:rPr lang="ru-RU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</a:br>
            <a:r>
              <a:rPr lang="ru-RU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  <a:t>подвижные игры - средство  </a:t>
            </a:r>
            <a:br>
              <a:rPr lang="ru-RU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</a:br>
            <a:r>
              <a:rPr lang="ru-RU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  <a:t>всестороннего развития  детей</a:t>
            </a:r>
            <a:br>
              <a:rPr lang="ru-RU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</a:br>
            <a:r>
              <a:rPr lang="ru-RU" sz="3600" b="1" i="1" dirty="0">
                <a:solidFill>
                  <a:srgbClr val="FF0000"/>
                </a:solidFill>
                <a:latin typeface="Times New Roman"/>
                <a:cs typeface="Times New Roman"/>
              </a:rPr>
              <a:t>дошкольного возраста</a:t>
            </a:r>
            <a:br>
              <a:rPr lang="ru-RU" sz="5300" b="1" i="1" dirty="0">
                <a:solidFill>
                  <a:srgbClr val="FF0000"/>
                </a:solidFill>
                <a:latin typeface="Times New Roman"/>
                <a:cs typeface="Times New Roman"/>
              </a:rPr>
            </a:br>
            <a:r>
              <a:rPr lang="ru-RU" sz="5300" b="1" i="1" dirty="0">
                <a:solidFill>
                  <a:srgbClr val="FF0000"/>
                </a:solidFill>
                <a:latin typeface="Times New Roman"/>
                <a:cs typeface="Times New Roman"/>
              </a:rPr>
              <a:t>	                                                        				</a:t>
            </a:r>
            <a:br>
              <a:rPr lang="ru-RU" sz="5300" b="1" i="1" dirty="0">
                <a:solidFill>
                  <a:srgbClr val="FF0000"/>
                </a:solidFill>
                <a:latin typeface="Times New Roman"/>
                <a:cs typeface="Times New Roman"/>
              </a:rPr>
            </a:br>
            <a:r>
              <a:rPr lang="ru-RU" sz="5300" b="1" i="1" dirty="0">
                <a:solidFill>
                  <a:srgbClr val="FF0000"/>
                </a:solidFill>
                <a:latin typeface="Times New Roman"/>
                <a:cs typeface="Times New Roman"/>
              </a:rPr>
              <a:t>				</a:t>
            </a:r>
            <a:r>
              <a:rPr lang="ru-RU" sz="2700" b="1" i="1" dirty="0">
                <a:latin typeface="Times New Roman"/>
                <a:cs typeface="Times New Roman"/>
              </a:rPr>
              <a:t>Подготовила: Малина Н.А.</a:t>
            </a:r>
            <a:br>
              <a:rPr lang="ru-RU" sz="5300" b="1" i="1" dirty="0">
                <a:solidFill>
                  <a:srgbClr val="FF0000"/>
                </a:solidFill>
                <a:latin typeface="Times New Roman"/>
                <a:cs typeface="Times New Roman"/>
              </a:rPr>
            </a:br>
            <a:endParaRPr lang="ru-RU" sz="5300" b="1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 flipV="1">
            <a:off x="1371600" y="7029400"/>
            <a:ext cx="6008712" cy="144016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748952" y="50665"/>
            <a:ext cx="564609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chemeClr val="accent5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</a:t>
            </a:r>
            <a:r>
              <a:rPr kumimoji="0" lang="ru-RU" sz="1400" b="0" i="0" u="none" strike="noStrike" cap="none" normalizeH="0" baseline="0">
                <a:ln>
                  <a:noFill/>
                </a:ln>
                <a:solidFill>
                  <a:schemeClr val="accent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униципальное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бюджетное дошкольное образовательное учреждение </a:t>
            </a:r>
            <a:endParaRPr kumimoji="0" lang="ru-RU" sz="1400" b="0" i="0" u="sng" strike="noStrike" cap="none" normalizeH="0" baseline="0" dirty="0">
              <a:ln>
                <a:noFill/>
              </a:ln>
              <a:solidFill>
                <a:schemeClr val="accent5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города Ростова-на-Дону «Детский сад №254»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accent5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strike="noStrike" cap="none" normalizeH="0" baseline="0" dirty="0">
              <a:ln>
                <a:noFill/>
              </a:ln>
              <a:solidFill>
                <a:schemeClr val="accent5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981869" y="0"/>
            <a:ext cx="6696744" cy="56388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ru-RU" sz="2800" b="1" i="1" dirty="0">
                <a:solidFill>
                  <a:srgbClr val="FF0000"/>
                </a:solidFill>
                <a:latin typeface="Times New Roman"/>
                <a:cs typeface="Times New Roman"/>
              </a:rPr>
              <a:t>                          Из истории</a:t>
            </a:r>
            <a:endParaRPr dirty="0"/>
          </a:p>
          <a:p>
            <a:pPr algn="just">
              <a:spcBef>
                <a:spcPts val="0"/>
              </a:spcBef>
              <a:defRPr/>
            </a:pPr>
            <a:r>
              <a:rPr lang="ru-RU" sz="1800" b="1" i="1" dirty="0">
                <a:solidFill>
                  <a:schemeClr val="tx1"/>
                </a:solidFill>
                <a:cs typeface="Times New Roman"/>
              </a:rPr>
              <a:t>    </a:t>
            </a:r>
            <a:r>
              <a:rPr lang="ru-RU" sz="2000" b="1" i="1" dirty="0">
                <a:solidFill>
                  <a:schemeClr val="accent5"/>
                </a:solidFill>
                <a:cs typeface="Times New Roman"/>
              </a:rPr>
              <a:t>Русские народные подвижные игры имеют многотысячелетнюю историю: они сохранились до наших дней со времен глубокой старины, передавались из поколения в поколение, вбирая в себя лучшие национальные традиции.</a:t>
            </a:r>
            <a:endParaRPr dirty="0">
              <a:solidFill>
                <a:schemeClr val="accent5"/>
              </a:solidFill>
            </a:endParaRPr>
          </a:p>
          <a:p>
            <a:pPr algn="just">
              <a:spcBef>
                <a:spcPts val="0"/>
              </a:spcBef>
              <a:defRPr/>
            </a:pPr>
            <a:r>
              <a:rPr lang="ru-RU" sz="2000" b="1" i="1" dirty="0">
                <a:solidFill>
                  <a:schemeClr val="accent5"/>
                </a:solidFill>
                <a:cs typeface="Times New Roman"/>
              </a:rPr>
              <a:t>     Дети раннего возраста воспитывались в семьях на прибаутках, </a:t>
            </a:r>
            <a:r>
              <a:rPr lang="ru-RU" sz="2000" b="1" i="1" dirty="0" err="1">
                <a:solidFill>
                  <a:schemeClr val="accent5"/>
                </a:solidFill>
                <a:cs typeface="Times New Roman"/>
              </a:rPr>
              <a:t>потешках</a:t>
            </a:r>
            <a:r>
              <a:rPr lang="ru-RU" sz="2000" b="1" i="1" dirty="0">
                <a:solidFill>
                  <a:schemeClr val="accent5"/>
                </a:solidFill>
                <a:cs typeface="Times New Roman"/>
              </a:rPr>
              <a:t>, играх-забавах,  связанных с первоначальными движениями самого малыша. В жизни более старших детей бытовали народные игры с разнообразным двигательным содержанием, включающие заманчивые для ребят зачины, </a:t>
            </a:r>
            <a:r>
              <a:rPr lang="ru-RU" sz="2000" b="1" i="1" dirty="0" err="1">
                <a:solidFill>
                  <a:schemeClr val="accent5"/>
                </a:solidFill>
                <a:cs typeface="Times New Roman"/>
              </a:rPr>
              <a:t>певалки</a:t>
            </a:r>
            <a:r>
              <a:rPr lang="ru-RU" sz="2000" b="1" i="1" dirty="0">
                <a:solidFill>
                  <a:schemeClr val="accent5"/>
                </a:solidFill>
                <a:cs typeface="Times New Roman"/>
              </a:rPr>
              <a:t>, считалки. </a:t>
            </a:r>
            <a:endParaRPr dirty="0">
              <a:solidFill>
                <a:schemeClr val="accent5"/>
              </a:solidFill>
            </a:endParaRPr>
          </a:p>
          <a:p>
            <a:pPr algn="l">
              <a:spcBef>
                <a:spcPts val="0"/>
              </a:spcBef>
              <a:defRPr/>
            </a:pPr>
            <a:endParaRPr lang="ru-RU" sz="1600" b="1" i="1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l">
              <a:defRPr/>
            </a:pP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/>
        </p:blipFill>
        <p:spPr bwMode="auto">
          <a:xfrm>
            <a:off x="1053876" y="4293096"/>
            <a:ext cx="3031047" cy="2276872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/>
          <a:stretch/>
        </p:blipFill>
        <p:spPr bwMode="auto">
          <a:xfrm>
            <a:off x="5023470" y="4293096"/>
            <a:ext cx="3042336" cy="2348880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 flipV="1">
            <a:off x="1371600" y="7029400"/>
            <a:ext cx="6008712" cy="144016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467544" y="682563"/>
            <a:ext cx="820891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defRPr/>
            </a:pPr>
            <a:r>
              <a:rPr lang="ru-RU" sz="1800" b="1" i="1" dirty="0">
                <a:latin typeface="Times New Roman"/>
                <a:cs typeface="Times New Roman"/>
              </a:rPr>
              <a:t>          </a:t>
            </a:r>
            <a:br>
              <a:rPr lang="ru-RU" sz="1800" b="1" i="1" dirty="0">
                <a:latin typeface="Times New Roman"/>
                <a:cs typeface="Times New Roman"/>
              </a:rPr>
            </a:br>
            <a:r>
              <a:rPr lang="ru-RU" sz="1800" b="1" i="1" dirty="0">
                <a:latin typeface="Times New Roman"/>
                <a:cs typeface="Times New Roman"/>
              </a:rPr>
              <a:t>     </a:t>
            </a:r>
            <a:r>
              <a:rPr lang="ru-RU" sz="1800" b="1" i="1" dirty="0">
                <a:latin typeface="+mn-lt"/>
                <a:cs typeface="Times New Roman"/>
              </a:rPr>
              <a:t>В русских народных играх сохранились особенные черты русского характера.  Знакомя детей с русскими народными играми, мы через игровой фольклор расширяем и закрепляем знания детей о русском народном творчестве, традициях, развиваем в них патриотизм. В народных играх много юмора, шуток, соревновательного задора; движения точны и образны, часто сопровождаются неожиданными веселыми моментами, заманчивыми и любимыми детьми считалками, жеребьевками, </a:t>
            </a:r>
            <a:r>
              <a:rPr lang="ru-RU" sz="1800" b="1" i="1" dirty="0" err="1">
                <a:latin typeface="+mn-lt"/>
                <a:cs typeface="Times New Roman"/>
              </a:rPr>
              <a:t>потешками</a:t>
            </a:r>
            <a:r>
              <a:rPr lang="ru-RU" sz="1800" b="1" i="1" dirty="0">
                <a:latin typeface="+mn-lt"/>
                <a:cs typeface="Times New Roman"/>
              </a:rPr>
              <a:t>, что делает эти игры привлекательными для детей и обеспечивает их сохранность и передачу из поколения в поколение. Все это до сих пор сохраняет свою художественную прелесть и воспитательное значение</a:t>
            </a:r>
            <a:r>
              <a:rPr lang="ru-RU" sz="1800" b="1" i="1" dirty="0">
                <a:latin typeface="+mn-lt"/>
              </a:rPr>
              <a:t>.</a:t>
            </a:r>
            <a:r>
              <a:rPr lang="ru-RU" sz="1800" dirty="0">
                <a:latin typeface="+mn-lt"/>
              </a:rPr>
              <a:t>  </a:t>
            </a:r>
            <a:r>
              <a:rPr lang="ru-RU" sz="1800" b="1" i="1" dirty="0">
                <a:latin typeface="+mn-lt"/>
                <a:cs typeface="Times New Roman"/>
              </a:rPr>
              <a:t> </a:t>
            </a:r>
            <a:br>
              <a:rPr lang="ru-RU" sz="1800" b="1" i="1" dirty="0">
                <a:latin typeface="+mn-lt"/>
                <a:cs typeface="Times New Roman"/>
              </a:rPr>
            </a:br>
            <a:r>
              <a:rPr lang="ru-RU" sz="1800" b="1" i="1" dirty="0">
                <a:latin typeface="+mn-lt"/>
                <a:cs typeface="Times New Roman"/>
              </a:rPr>
              <a:t>     В народных играх имеется огромный потенциал для физического развития ребенка.  Велико  значение подвижных игр в воспитании физических качеств: быстроты, ловкости, силы, выносливости, гибкости. Они развивают координацию, благотворно влияя на вестибулярный аппарат, стимулируют кровообращение, укрепляя сердечнососудистую систему, способствуют формированию правильной осанки и повышению иммунитета к заболеваниям</a:t>
            </a:r>
            <a:r>
              <a:rPr lang="ru-RU" sz="1800" b="1" i="1" dirty="0">
                <a:latin typeface="Times New Roman"/>
                <a:cs typeface="Times New Roman"/>
              </a:rPr>
              <a:t>.</a:t>
            </a:r>
            <a:endParaRPr sz="1800" b="1" i="1" u="none" strike="noStrike" cap="none" dirty="0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915374" y="735955"/>
            <a:ext cx="7979264" cy="2164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endParaRPr/>
          </a:p>
          <a:p>
            <a:pPr>
              <a:defRPr/>
            </a:pPr>
            <a:endParaRPr lang="ru-RU" sz="2000" b="1" i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ru-RU" sz="2000" b="1" i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ru-RU" sz="2000" b="1" i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>
              <a:defRPr/>
            </a:pPr>
            <a:br>
              <a:rPr lang="ru-RU" sz="2000" b="1" i="1">
                <a:solidFill>
                  <a:srgbClr val="00003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000" b="1" i="1">
                <a:latin typeface="Times New Roman"/>
                <a:cs typeface="Times New Roman"/>
              </a:rPr>
              <a:t> </a:t>
            </a:r>
            <a:endParaRPr/>
          </a:p>
          <a:p>
            <a:pPr>
              <a:defRPr/>
            </a:pPr>
            <a:r>
              <a:rPr lang="ru-RU" sz="2000" b="1" i="1">
                <a:latin typeface="Times New Roman"/>
                <a:cs typeface="Times New Roman"/>
              </a:rPr>
              <a:t>      </a:t>
            </a:r>
            <a:endParaRPr lang="ru-RU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 flipV="1">
            <a:off x="1371600" y="7029400"/>
            <a:ext cx="6008712" cy="144016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467543" y="-1692408"/>
            <a:ext cx="8280921" cy="8740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>
              <a:defRPr/>
            </a:pPr>
            <a:br>
              <a:rPr lang="ru-RU" sz="1800" b="1" i="1" dirty="0">
                <a:latin typeface="Times New Roman"/>
                <a:cs typeface="Times New Roman"/>
              </a:rPr>
            </a:br>
            <a:r>
              <a:rPr lang="ru-RU" sz="1800" b="1" i="1" dirty="0">
                <a:latin typeface="Times New Roman"/>
                <a:cs typeface="Times New Roman"/>
              </a:rPr>
              <a:t>          </a:t>
            </a:r>
            <a:br>
              <a:rPr lang="ru-RU" sz="1800" b="1" i="1" dirty="0">
                <a:latin typeface="Times New Roman"/>
                <a:cs typeface="Times New Roman"/>
              </a:rPr>
            </a:br>
            <a:br>
              <a:rPr lang="ru-RU" sz="1800" b="1" i="1" dirty="0">
                <a:latin typeface="Times New Roman"/>
                <a:cs typeface="Times New Roman"/>
              </a:rPr>
            </a:br>
            <a:br>
              <a:rPr lang="ru-RU" sz="1800" b="1" i="1" dirty="0">
                <a:latin typeface="Times New Roman"/>
                <a:cs typeface="Times New Roman"/>
              </a:rPr>
            </a:br>
            <a:br>
              <a:rPr lang="ru-RU" sz="1800" b="1" i="1" dirty="0">
                <a:latin typeface="Times New Roman"/>
                <a:cs typeface="Times New Roman"/>
              </a:rPr>
            </a:br>
            <a:br>
              <a:rPr lang="ru-RU" sz="1800" b="1" i="1" dirty="0">
                <a:latin typeface="Times New Roman"/>
                <a:cs typeface="Times New Roman"/>
              </a:rPr>
            </a:br>
            <a:r>
              <a:rPr lang="ru-RU" sz="1800" b="1" i="1" dirty="0">
                <a:latin typeface="Times New Roman"/>
                <a:cs typeface="Times New Roman"/>
              </a:rPr>
              <a:t>      </a:t>
            </a:r>
            <a:br>
              <a:rPr lang="ru-RU" sz="1800" b="1" i="1" dirty="0">
                <a:latin typeface="Times New Roman"/>
                <a:cs typeface="Times New Roman"/>
              </a:rPr>
            </a:br>
            <a:r>
              <a:rPr lang="ru-RU" sz="1800" b="1" i="1" dirty="0">
                <a:latin typeface="Times New Roman"/>
                <a:cs typeface="Times New Roman"/>
              </a:rPr>
              <a:t>         </a:t>
            </a:r>
            <a:r>
              <a:rPr lang="ru-RU" sz="2000" b="1" i="1" dirty="0">
                <a:latin typeface="+mn-lt"/>
                <a:cs typeface="Times New Roman"/>
              </a:rPr>
              <a:t>Несомненна роль народной игры в умственном воспитании детей. С ее помощью они познают окружающий мир, овладевают пространственной терминология. Учатся осознанно действовать в изменившейся игровой ситуации, соблюдать правила игры развивается внимание, мышление, воображение, память.</a:t>
            </a:r>
            <a:br>
              <a:rPr lang="ru-RU" sz="2000" b="1" i="1" dirty="0">
                <a:latin typeface="+mn-lt"/>
                <a:cs typeface="Times New Roman"/>
              </a:rPr>
            </a:br>
            <a:r>
              <a:rPr lang="ru-RU" sz="2000" b="1" i="1" dirty="0">
                <a:latin typeface="+mn-lt"/>
                <a:cs typeface="Times New Roman"/>
              </a:rPr>
              <a:t>        Подвижные игры способствуют развитию речи ребенка, с их помощью обогащается словарный запас, так как игры часто сопровождаются песнями, стихотворениями считалками. </a:t>
            </a:r>
            <a:br>
              <a:rPr lang="ru-RU" sz="2000" b="1" i="1" dirty="0">
                <a:latin typeface="+mn-lt"/>
                <a:cs typeface="Times New Roman"/>
              </a:rPr>
            </a:br>
            <a:r>
              <a:rPr lang="ru-RU" sz="2000" b="1" i="1" dirty="0">
                <a:latin typeface="+mn-lt"/>
                <a:cs typeface="Times New Roman"/>
              </a:rPr>
              <a:t>       В играх совершенствуется эстетическое восприятие мира. Дети познают красоту движений их образность, у них развивается чувство ритма.</a:t>
            </a:r>
            <a:br>
              <a:rPr lang="ru-RU" sz="2000" b="1" i="1" dirty="0">
                <a:latin typeface="+mn-lt"/>
                <a:cs typeface="Times New Roman"/>
              </a:rPr>
            </a:br>
            <a:r>
              <a:rPr lang="ru-RU" sz="2000" b="1" i="1" dirty="0">
                <a:latin typeface="+mn-lt"/>
                <a:cs typeface="Times New Roman"/>
              </a:rPr>
              <a:t>        В настоящее время недостаточное количество времени уделяется взрослыми организации народных игр для детей, поэтому задача педагога сделать этот вид деятельности частью жизни детей.</a:t>
            </a:r>
            <a:br>
              <a:rPr lang="ru-RU" sz="2000" b="1" i="1" dirty="0">
                <a:latin typeface="+mn-lt"/>
                <a:cs typeface="Times New Roman"/>
              </a:rPr>
            </a:br>
            <a:r>
              <a:rPr lang="ru-RU" sz="2000" b="1" i="1" dirty="0">
                <a:latin typeface="+mn-lt"/>
                <a:cs typeface="Times New Roman"/>
              </a:rPr>
              <a:t>Многие русские народные игры и их варианты доступны детям дошкольного возраста. Их можно с успехом использовать в работе с детьми во время прогулок </a:t>
            </a:r>
            <a:r>
              <a:rPr lang="ru-RU" sz="2000" b="1" i="1" dirty="0" err="1">
                <a:latin typeface="+mn-lt"/>
                <a:cs typeface="Times New Roman"/>
              </a:rPr>
              <a:t>физпаузах</a:t>
            </a:r>
            <a:r>
              <a:rPr lang="ru-RU" sz="2000" b="1" i="1" dirty="0">
                <a:latin typeface="+mn-lt"/>
                <a:cs typeface="Times New Roman"/>
              </a:rPr>
              <a:t>, динамических минутах, на занятиях физической культурой. </a:t>
            </a:r>
            <a:br>
              <a:rPr lang="ru-RU" sz="1800" b="1" i="1" dirty="0">
                <a:latin typeface="Times New Roman"/>
                <a:cs typeface="Times New Roman"/>
              </a:rPr>
            </a:br>
            <a:br>
              <a:rPr lang="ru-RU" sz="1800" i="1" dirty="0"/>
            </a:br>
            <a:endParaRPr lang="ru-RU" sz="1800" b="1" i="1" u="none" strike="noStrike" cap="none" dirty="0">
              <a:ln>
                <a:noFill/>
              </a:ln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286000" y="735955"/>
            <a:ext cx="6607919" cy="2164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endParaRPr/>
          </a:p>
          <a:p>
            <a:pPr>
              <a:defRPr/>
            </a:pPr>
            <a:endParaRPr lang="ru-RU" sz="2000" b="1" i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ru-RU" sz="2000" b="1" i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 lang="ru-RU" sz="2000" b="1" i="1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>
              <a:defRPr/>
            </a:pPr>
            <a:br>
              <a:rPr lang="ru-RU" sz="2000" b="1" i="1">
                <a:solidFill>
                  <a:srgbClr val="00003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2000" b="1" i="1">
                <a:latin typeface="Times New Roman"/>
                <a:cs typeface="Times New Roman"/>
              </a:rPr>
              <a:t> </a:t>
            </a:r>
            <a:endParaRPr/>
          </a:p>
          <a:p>
            <a:pPr>
              <a:defRPr/>
            </a:pPr>
            <a:r>
              <a:rPr lang="ru-RU" sz="2000" b="1" i="1">
                <a:latin typeface="Times New Roman"/>
                <a:cs typeface="Times New Roman"/>
              </a:rPr>
              <a:t>      </a:t>
            </a:r>
            <a:endParaRPr lang="ru-RU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35696" y="260648"/>
            <a:ext cx="7308304" cy="5378152"/>
          </a:xfrm>
        </p:spPr>
        <p:txBody>
          <a:bodyPr>
            <a:noAutofit/>
          </a:bodyPr>
          <a:lstStyle/>
          <a:p>
            <a:pPr marL="914400" lvl="1" indent="-457200" algn="l">
              <a:defRPr/>
            </a:pPr>
            <a:r>
              <a:rPr lang="ru-RU" sz="2400" b="1" i="1" dirty="0">
                <a:solidFill>
                  <a:schemeClr val="tx1"/>
                </a:solidFill>
              </a:rPr>
              <a:t>   </a:t>
            </a:r>
            <a:endParaRPr dirty="0"/>
          </a:p>
          <a:p>
            <a:pPr algn="l">
              <a:defRPr/>
            </a:pPr>
            <a:endParaRPr lang="ru-RU" b="1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95536" y="1196752"/>
            <a:ext cx="4311171" cy="259422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  <a:defRPr/>
            </a:pPr>
            <a:endParaRPr lang="ru-RU" sz="24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2400" b="1" i="1">
                <a:solidFill>
                  <a:schemeClr val="tx1"/>
                </a:solidFill>
                <a:latin typeface="Times New Roman"/>
                <a:cs typeface="Times New Roman"/>
              </a:rPr>
              <a:t>по возрасту </a:t>
            </a:r>
            <a:endParaRPr/>
          </a:p>
          <a:p>
            <a:pPr algn="ctr">
              <a:defRPr/>
            </a:pPr>
            <a:r>
              <a:rPr lang="ru-RU" sz="2400" b="1" i="1">
                <a:solidFill>
                  <a:schemeClr val="tx1"/>
                </a:solidFill>
                <a:latin typeface="Times New Roman"/>
                <a:cs typeface="Times New Roman"/>
              </a:rPr>
              <a:t>(для детей младшего, среднего, и старшего возраста)</a:t>
            </a:r>
            <a:endParaRPr/>
          </a:p>
          <a:p>
            <a:pPr algn="ctr">
              <a:defRPr/>
            </a:pPr>
            <a:endParaRPr lang="ru-RU" sz="3600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5436096" y="1268760"/>
            <a:ext cx="3391388" cy="23656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  <a:defRPr/>
            </a:pPr>
            <a:endParaRPr lang="ru-RU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по содержанию </a:t>
            </a:r>
            <a:endParaRPr dirty="0"/>
          </a:p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(от самых простых до сложных с правилами и полуспортивных игр)</a:t>
            </a:r>
            <a:endParaRPr dirty="0"/>
          </a:p>
          <a:p>
            <a:pPr algn="ctr">
              <a:defRPr/>
            </a:pPr>
            <a:endParaRPr lang="ru-RU" sz="2800" b="1" i="1" dirty="0"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395536" y="4075338"/>
            <a:ext cx="4311171" cy="27826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2800" dirty="0"/>
          </a:p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по преобладающему </a:t>
            </a:r>
            <a:r>
              <a:rPr lang="ru-RU" sz="2200" b="1" i="1" dirty="0">
                <a:solidFill>
                  <a:schemeClr val="tx1"/>
                </a:solidFill>
                <a:latin typeface="Times New Roman"/>
                <a:cs typeface="Times New Roman"/>
              </a:rPr>
              <a:t>виду движений </a:t>
            </a:r>
            <a:endParaRPr sz="2200" dirty="0"/>
          </a:p>
          <a:p>
            <a:pPr algn="ctr">
              <a:defRPr/>
            </a:pPr>
            <a:r>
              <a:rPr lang="ru-RU" sz="2200" b="1" i="1" dirty="0">
                <a:solidFill>
                  <a:schemeClr val="tx1"/>
                </a:solidFill>
                <a:latin typeface="Times New Roman"/>
                <a:cs typeface="Times New Roman"/>
              </a:rPr>
              <a:t>(игры с бегом, прыжками, лазаньем и ползаньем, катанием, бросанием и ловлей, метанием)</a:t>
            </a: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 dirty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5436096" y="4293096"/>
            <a:ext cx="3267563" cy="24050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по физическим качествам </a:t>
            </a:r>
            <a:endParaRPr dirty="0"/>
          </a:p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(игры для развития ловкости, быстроты, силы, выносливости, гибкости).</a:t>
            </a:r>
            <a:endParaRPr dirty="0"/>
          </a:p>
          <a:p>
            <a:pPr algn="ctr"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77274" y="332656"/>
            <a:ext cx="8017364" cy="640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i="1">
                <a:ln w="1905"/>
                <a:solidFill>
                  <a:srgbClr val="FF0000"/>
                </a:solidFill>
                <a:latin typeface="Times New Roman"/>
                <a:cs typeface="Times New Roman"/>
              </a:rPr>
              <a:t>Классификация подвижных игр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89.99999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89.99999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89.99999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89.99999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accel="5000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35696" y="260648"/>
            <a:ext cx="7308304" cy="5378152"/>
          </a:xfrm>
        </p:spPr>
        <p:txBody>
          <a:bodyPr>
            <a:noAutofit/>
          </a:bodyPr>
          <a:lstStyle/>
          <a:p>
            <a:pPr marL="914400" lvl="1" indent="-457200" algn="l">
              <a:defRPr/>
            </a:pPr>
            <a:r>
              <a:rPr lang="ru-RU" sz="2400" b="1" i="1" dirty="0">
                <a:solidFill>
                  <a:schemeClr val="tx1"/>
                </a:solidFill>
              </a:rPr>
              <a:t>    </a:t>
            </a:r>
            <a:endParaRPr dirty="0"/>
          </a:p>
          <a:p>
            <a:pPr marL="914400" lvl="1" indent="-457200" algn="l">
              <a:defRPr/>
            </a:pPr>
            <a:endParaRPr lang="ru-RU" sz="2400" b="1" i="1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ru-RU" b="1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467544" y="1268760"/>
            <a:ext cx="4326029" cy="25874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по сюжету </a:t>
            </a:r>
            <a:endParaRPr dirty="0"/>
          </a:p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(сюжетные и бессюжетные)</a:t>
            </a:r>
            <a:endParaRPr dirty="0"/>
          </a:p>
          <a:p>
            <a:pPr algn="ctr">
              <a:defRPr/>
            </a:pP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467544" y="4005064"/>
            <a:ext cx="4326029" cy="27402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по подвижности </a:t>
            </a:r>
            <a:endParaRPr dirty="0"/>
          </a:p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(малой, средней и большой подвижности)</a:t>
            </a:r>
            <a:endParaRPr dirty="0"/>
          </a:p>
          <a:p>
            <a:pPr algn="ctr">
              <a:defRPr/>
            </a:pP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5220072" y="4005064"/>
            <a:ext cx="3338330" cy="26969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 i="1">
                <a:solidFill>
                  <a:schemeClr val="tx1"/>
                </a:solidFill>
                <a:latin typeface="Times New Roman"/>
                <a:cs typeface="Times New Roman"/>
              </a:rPr>
              <a:t>по сезону </a:t>
            </a:r>
            <a:endParaRPr/>
          </a:p>
          <a:p>
            <a:pPr algn="ctr">
              <a:defRPr/>
            </a:pPr>
            <a:r>
              <a:rPr lang="ru-RU" sz="2400" b="1" i="1">
                <a:solidFill>
                  <a:schemeClr val="tx1"/>
                </a:solidFill>
                <a:latin typeface="Times New Roman"/>
                <a:cs typeface="Times New Roman"/>
              </a:rPr>
              <a:t>(летние и зимние)</a:t>
            </a:r>
            <a:endParaRPr/>
          </a:p>
          <a:p>
            <a:pPr algn="ctr">
              <a:defRPr/>
            </a:pPr>
            <a:endParaRPr lang="ru-RU" sz="2400" b="1" i="1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724874" y="260647"/>
            <a:ext cx="8241772" cy="640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i="1" dirty="0">
                <a:ln w="1905"/>
                <a:solidFill>
                  <a:srgbClr val="FF0000"/>
                </a:solidFill>
                <a:latin typeface="Times New Roman"/>
                <a:cs typeface="Times New Roman"/>
              </a:rPr>
              <a:t>  Классификация подвижных игр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220072" y="1268760"/>
            <a:ext cx="3357156" cy="263504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по способу организации играющих</a:t>
            </a:r>
            <a:endParaRPr dirty="0"/>
          </a:p>
          <a:p>
            <a:pPr algn="ctr">
              <a:defRPr/>
            </a:pPr>
            <a:r>
              <a:rPr lang="ru-RU" sz="2400" b="1" i="1" dirty="0">
                <a:solidFill>
                  <a:schemeClr val="tx1"/>
                </a:solidFill>
                <a:latin typeface="Times New Roman"/>
                <a:cs typeface="Times New Roman"/>
              </a:rPr>
              <a:t>( командные и некомандные)</a:t>
            </a:r>
            <a:endParaRPr dirty="0"/>
          </a:p>
          <a:p>
            <a:pPr algn="ctr">
              <a:defRPr/>
            </a:pP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3419872" y="1052736"/>
            <a:ext cx="5184576" cy="4586064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Игроки стоят парами друг за другом. Впереди водящий, он</a:t>
            </a:r>
            <a:endParaRPr dirty="0">
              <a:solidFill>
                <a:schemeClr val="accent5"/>
              </a:solidFill>
            </a:endParaRPr>
          </a:p>
          <a:p>
            <a:pPr algn="l">
              <a:defRPr/>
            </a:pP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держит в руке над головой платочек.</a:t>
            </a:r>
            <a:endParaRPr dirty="0">
              <a:solidFill>
                <a:schemeClr val="accent5"/>
              </a:solidFill>
            </a:endParaRPr>
          </a:p>
          <a:p>
            <a:pPr>
              <a:defRPr/>
            </a:pPr>
            <a:endParaRPr lang="ru-RU" sz="1800" b="1" dirty="0">
              <a:solidFill>
                <a:schemeClr val="accent5"/>
              </a:solidFill>
              <a:cs typeface="Times New Roman"/>
            </a:endParaRPr>
          </a:p>
          <a:p>
            <a:pPr>
              <a:defRPr/>
            </a:pP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Все хором:</a:t>
            </a:r>
            <a:br>
              <a:rPr lang="ru-RU" sz="18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Гори, гори ясно,</a:t>
            </a:r>
            <a:br>
              <a:rPr lang="ru-RU" sz="18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Чтобы не погасло.</a:t>
            </a:r>
            <a:br>
              <a:rPr lang="ru-RU" sz="18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Глядь на небо,</a:t>
            </a:r>
            <a:br>
              <a:rPr lang="ru-RU" sz="18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Птички летят,</a:t>
            </a:r>
            <a:br>
              <a:rPr lang="ru-RU" sz="18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Колокольчики звенят!</a:t>
            </a:r>
            <a:endParaRPr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Раз, два, три!</a:t>
            </a:r>
            <a:br>
              <a:rPr lang="ru-RU" sz="18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Последняя пара беги!</a:t>
            </a:r>
            <a:endParaRPr dirty="0">
              <a:solidFill>
                <a:schemeClr val="accent5"/>
              </a:solidFill>
            </a:endParaRPr>
          </a:p>
          <a:p>
            <a:pPr>
              <a:defRPr/>
            </a:pPr>
            <a:endParaRPr lang="ru-RU" sz="1800" b="1" dirty="0">
              <a:solidFill>
                <a:schemeClr val="accent5"/>
              </a:solidFill>
              <a:cs typeface="Times New Roman"/>
            </a:endParaRPr>
          </a:p>
          <a:p>
            <a:pPr algn="just">
              <a:defRPr/>
            </a:pPr>
            <a:r>
              <a:rPr lang="ru-RU" sz="1800" b="1" dirty="0">
                <a:solidFill>
                  <a:schemeClr val="accent5"/>
                </a:solidFill>
                <a:cs typeface="Times New Roman"/>
              </a:rPr>
              <a:t>Дети последней пары бегут вдоль колонны (один справа, другой слева). Тот, кто добежит до водящего первым, берет у него платочек и встает с ним впереди колонны, а опоздавший “горит”, т. е. водит.</a:t>
            </a:r>
            <a:endParaRPr dirty="0">
              <a:solidFill>
                <a:schemeClr val="accent5"/>
              </a:solidFill>
            </a:endParaRPr>
          </a:p>
          <a:p>
            <a:pPr algn="l">
              <a:defRPr/>
            </a:pPr>
            <a:endParaRPr lang="ru-RU" b="1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3707904" y="548680"/>
            <a:ext cx="3007520" cy="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2123728" y="260648"/>
            <a:ext cx="6554167" cy="7013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100" b="1" i="1"/>
              <a:t>                    </a:t>
            </a:r>
            <a:r>
              <a:rPr lang="ru-RU" sz="4000" b="1">
                <a:solidFill>
                  <a:srgbClr val="FF0000"/>
                </a:solidFill>
                <a:latin typeface="Times New Roman"/>
                <a:cs typeface="Times New Roman"/>
              </a:rPr>
              <a:t>«Горелки с платочком»</a:t>
            </a:r>
            <a:endParaRPr lang="ru-RU" sz="4000"/>
          </a:p>
        </p:txBody>
      </p:sp>
      <p:pic>
        <p:nvPicPr>
          <p:cNvPr id="1026" name="Picture 2" descr="C:\Users\Наталья\Downloads\IMG_20260527_111718_edit_5559444429147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137" y="301573"/>
            <a:ext cx="2376264" cy="30407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3" descr="C:\Users\Наталья\Downloads\IMG_20260527_1118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136" y="3429000"/>
            <a:ext cx="2520280" cy="33603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35696" y="260648"/>
            <a:ext cx="7308304" cy="5378152"/>
          </a:xfrm>
        </p:spPr>
        <p:txBody>
          <a:bodyPr>
            <a:noAutofit/>
          </a:bodyPr>
          <a:lstStyle/>
          <a:p>
            <a:pPr marL="914400" lvl="1" indent="-457200" algn="l">
              <a:defRPr/>
            </a:pPr>
            <a:r>
              <a:rPr lang="ru-RU"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                    «Бубенцы»</a:t>
            </a:r>
            <a:endParaRPr lang="ru-RU" sz="2400" b="1" i="1" dirty="0">
              <a:solidFill>
                <a:schemeClr val="tx1"/>
              </a:solidFill>
            </a:endParaRPr>
          </a:p>
          <a:p>
            <a:pPr marL="914400" lvl="1" indent="-457200" algn="l">
              <a:defRPr/>
            </a:pPr>
            <a:endParaRPr lang="ru-RU" sz="2400" b="1" i="1" dirty="0">
              <a:solidFill>
                <a:schemeClr val="tx1"/>
              </a:solidFill>
            </a:endParaRPr>
          </a:p>
          <a:p>
            <a:pPr marL="914400" lvl="1" indent="-457200" algn="l">
              <a:defRPr/>
            </a:pPr>
            <a:endParaRPr lang="ru-RU" sz="2400" b="1" i="1" dirty="0">
              <a:solidFill>
                <a:schemeClr val="tx1"/>
              </a:solidFill>
            </a:endParaRPr>
          </a:p>
          <a:p>
            <a:pPr algn="l">
              <a:defRPr/>
            </a:pPr>
            <a:endParaRPr lang="ru-RU" b="1" i="1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3868592" y="1052736"/>
            <a:ext cx="48131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 sz="2000" b="1" dirty="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    Дети встают в круг. На середину выходят двое - один с бубенцом или колокольчиком, другой - с завязанными глазами. </a:t>
            </a:r>
            <a:endParaRPr sz="1600" dirty="0">
              <a:solidFill>
                <a:schemeClr val="accent5"/>
              </a:solidFill>
            </a:endParaRPr>
          </a:p>
          <a:p>
            <a:pPr algn="ctr">
              <a:defRPr/>
            </a:pP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Все дети говорят:</a:t>
            </a:r>
            <a:endParaRPr sz="1600" dirty="0">
              <a:solidFill>
                <a:schemeClr val="accent5"/>
              </a:solidFill>
            </a:endParaRPr>
          </a:p>
          <a:p>
            <a:pPr algn="ctr">
              <a:defRPr/>
            </a:pPr>
            <a:r>
              <a:rPr lang="ru-RU" sz="1600" b="1" dirty="0" err="1">
                <a:solidFill>
                  <a:schemeClr val="accent5"/>
                </a:solidFill>
                <a:cs typeface="Times New Roman"/>
              </a:rPr>
              <a:t>Трынцы-брынцы</a:t>
            </a: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, бубенцы,</a:t>
            </a:r>
            <a:br>
              <a:rPr lang="ru-RU" sz="16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 Раззвонились удальцы:</a:t>
            </a:r>
            <a:br>
              <a:rPr lang="ru-RU" sz="16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600" b="1" dirty="0" err="1">
                <a:solidFill>
                  <a:schemeClr val="accent5"/>
                </a:solidFill>
                <a:cs typeface="Times New Roman"/>
              </a:rPr>
              <a:t>Диги-диги-диги-дон</a:t>
            </a: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,</a:t>
            </a:r>
            <a:br>
              <a:rPr lang="ru-RU" sz="16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Отгадай, откуда звон!</a:t>
            </a:r>
            <a:endParaRPr sz="1600" dirty="0">
              <a:solidFill>
                <a:schemeClr val="accent5"/>
              </a:solidFill>
            </a:endParaRPr>
          </a:p>
          <a:p>
            <a:pPr>
              <a:defRPr/>
            </a:pP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      После этих слов "</a:t>
            </a:r>
            <a:r>
              <a:rPr lang="ru-RU" sz="1600" b="1" dirty="0" err="1">
                <a:solidFill>
                  <a:schemeClr val="accent5"/>
                </a:solidFill>
                <a:cs typeface="Times New Roman"/>
              </a:rPr>
              <a:t>жмурка</a:t>
            </a: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" ловит увертывающегося игрока.</a:t>
            </a:r>
            <a:endParaRPr sz="1600" dirty="0">
              <a:solidFill>
                <a:schemeClr val="accent5"/>
              </a:solidFill>
            </a:endParaRPr>
          </a:p>
          <a:p>
            <a:pPr algn="just">
              <a:defRPr/>
            </a:pP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Правила:  Ловить начинать только после слов «Звон!». Игрок, которого ловят, не должен выбегать за пределы круга.</a:t>
            </a:r>
            <a:br>
              <a:rPr lang="ru-RU" sz="1600" b="1" dirty="0">
                <a:solidFill>
                  <a:schemeClr val="accent5"/>
                </a:solidFill>
                <a:cs typeface="Times New Roman"/>
              </a:rPr>
            </a:br>
            <a:r>
              <a:rPr lang="ru-RU" sz="1600" b="1" dirty="0">
                <a:solidFill>
                  <a:schemeClr val="accent5"/>
                </a:solidFill>
                <a:cs typeface="Times New Roman"/>
              </a:rPr>
              <a:t>       Варианты: Дети, образующие круг, могут водить хоровод.</a:t>
            </a:r>
            <a:br>
              <a:rPr lang="ru-RU" sz="2000" b="1" dirty="0">
                <a:solidFill>
                  <a:schemeClr val="accent5"/>
                </a:solidFill>
                <a:cs typeface="Times New Roman"/>
              </a:rPr>
            </a:br>
            <a:endParaRPr lang="ru-RU" sz="2000" b="1" dirty="0">
              <a:solidFill>
                <a:schemeClr val="accent5"/>
              </a:solidFill>
              <a:cs typeface="Times New Roman"/>
            </a:endParaRPr>
          </a:p>
        </p:txBody>
      </p:sp>
      <p:pic>
        <p:nvPicPr>
          <p:cNvPr id="2050" name="Picture 2" descr="C:\Users\Наталья\Downloads\IMG_20260527_111022_edit_55601041512767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8577" y="4674996"/>
            <a:ext cx="3024336" cy="1965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1" name="Picture 3" descr="C:\Users\Наталья\Downloads\IMG_20260527_11084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2471" y="2409045"/>
            <a:ext cx="2934945" cy="22012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C:\Users\Наталья\Downloads\IMG_20260527_111019_edit_55603434382501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8488" y="404664"/>
            <a:ext cx="2922505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ines">
  <a:themeElements>
    <a:clrScheme name="Lines">
      <a:dk1>
        <a:sysClr val="windowText" lastClr="000000"/>
      </a:dk1>
      <a:lt1>
        <a:srgbClr val="D4735E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3300"/>
      </a:hlink>
      <a:folHlink>
        <a:srgbClr val="B2B2B2"/>
      </a:folHlink>
    </a:clrScheme>
    <a:fontScheme name="Times New Roman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>
            <a:tint val="96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>
          <a:blip xmlns:r="http://schemas.openxmlformats.org/officeDocument/2006/relationships" r:embed="rId1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>
    <a:spDef>
      <a:spPr bwMode="auto"/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781</Words>
  <Application>Microsoft Office PowerPoint</Application>
  <DocSecurity>0</DocSecurity>
  <PresentationFormat>Экран (4:3)</PresentationFormat>
  <Paragraphs>59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Wingdings</vt:lpstr>
      <vt:lpstr>Lines</vt:lpstr>
      <vt:lpstr>          Русские народные подвижные игры - средство   всестороннего развития  детей дошкольного возраста                                                                   Подготовила: Малина Н.А. </vt:lpstr>
      <vt:lpstr>Презентация PowerPoint</vt:lpstr>
      <vt:lpstr>                В русских народных играх сохранились особенные черты русского характера.  Знакомя детей с русскими народными играми, мы через игровой фольклор расширяем и закрепляем знания детей о русском народном творчестве, традициях, развиваем в них патриотизм. В народных играх много юмора, шуток, соревновательного задора; движения точны и образны, часто сопровождаются неожиданными веселыми моментами, заманчивыми и любимыми детьми считалками, жеребьевками, потешками, что делает эти игры привлекательными для детей и обеспечивает их сохранность и передачу из поколения в поколение. Все это до сих пор сохраняет свою художественную прелесть и воспитательное значение.         В народных играх имеется огромный потенциал для физического развития ребенка.  Велико  значение подвижных игр в воспитании физических качеств: быстроты, ловкости, силы, выносливости, гибкости. Они развивают координацию, благотворно влияя на вестибулярный аппарат, стимулируют кровообращение, укрепляя сердечнососудистую систему, способствуют формированию правильной осанки и повышению иммунитета к заболеваниям.</vt:lpstr>
      <vt:lpstr>                                Несомненна роль народной игры в умственном воспитании детей. С ее помощью они познают окружающий мир, овладевают пространственной терминология. Учатся осознанно действовать в изменившейся игровой ситуации, соблюдать правила игры развивается внимание, мышление, воображение, память.         Подвижные игры способствуют развитию речи ребенка, с их помощью обогащается словарный запас, так как игры часто сопровождаются песнями, стихотворениями считалками.         В играх совершенствуется эстетическое восприятие мира. Дети познают красоту движений их образность, у них развивается чувство ритма.         В настоящее время недостаточное количество времени уделяется взрослыми организации народных игр для детей, поэтому задача педагога сделать этот вид деятельности частью жизни детей. Многие русские народные игры и их варианты доступны детям дошкольного возраста. Их можно с успехом использовать в работе с детьми во время прогулок физпаузах, динамических минутах, на занятиях физической культурой.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Русские народные подвижные  игры </dc:title>
  <dc:subject/>
  <dc:creator>Ромка</dc:creator>
  <cp:keywords/>
  <dc:description/>
  <cp:lastModifiedBy>1</cp:lastModifiedBy>
  <cp:revision>87</cp:revision>
  <dcterms:created xsi:type="dcterms:W3CDTF">2015-11-08T17:23:15Z</dcterms:created>
  <dcterms:modified xsi:type="dcterms:W3CDTF">2026-06-02T12:32:07Z</dcterms:modified>
  <cp:category/>
  <dc:identifier/>
  <cp:contentStatus/>
  <dc:language/>
  <cp:version/>
</cp:coreProperties>
</file>