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57" r:id="rId5"/>
    <p:sldId id="258" r:id="rId6"/>
    <p:sldId id="266" r:id="rId7"/>
    <p:sldId id="272" r:id="rId8"/>
    <p:sldId id="268" r:id="rId9"/>
    <p:sldId id="270" r:id="rId10"/>
    <p:sldId id="271" r:id="rId11"/>
    <p:sldId id="269" r:id="rId12"/>
    <p:sldId id="265" r:id="rId13"/>
    <p:sldId id="267" r:id="rId14"/>
    <p:sldId id="273" r:id="rId15"/>
    <p:sldId id="260" r:id="rId16"/>
    <p:sldId id="261" r:id="rId17"/>
    <p:sldId id="26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71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>
            <a:alpha val="3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76BDE-5F12-4710-B2ED-5F4FF0E195CB}" type="datetimeFigureOut">
              <a:rPr lang="ru-RU" smtClean="0"/>
              <a:pPr/>
              <a:t>22.05.2026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2A5494-5FC8-45BC-985C-1982914A0A4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Vika\Desktop\i6526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91111"/>
            <a:ext cx="3024336" cy="2785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204864"/>
            <a:ext cx="7628384" cy="2088232"/>
          </a:xfrm>
        </p:spPr>
        <p:txBody>
          <a:bodyPr>
            <a:normAutofit fontScale="90000"/>
          </a:bodyPr>
          <a:lstStyle/>
          <a:p>
            <a:br>
              <a:rPr lang="ru-RU" sz="3600" b="1" i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РАЗВИТИЕ РЕЧЕВОЙ ДЕЯТЕЛЬНОСТИ У ДЕТЕЙ ДОШКОЛЬНОГО ВОЗРАСТА   </a:t>
            </a:r>
            <a:br>
              <a:rPr lang="ru-RU" sz="3600" b="1" dirty="0">
                <a:solidFill>
                  <a:srgbClr val="C00000"/>
                </a:solidFill>
              </a:rPr>
            </a:br>
            <a:r>
              <a:rPr lang="ru-RU" sz="3600" b="1" i="1" dirty="0">
                <a:solidFill>
                  <a:srgbClr val="C00000"/>
                </a:solidFill>
              </a:rPr>
              <a:t>на материале  русской народной сказки  «ТРИ МЕДВЕДЯ»</a:t>
            </a:r>
            <a:br>
              <a:rPr lang="ru-RU" sz="5300" b="1" dirty="0">
                <a:solidFill>
                  <a:srgbClr val="C00000"/>
                </a:solidFill>
              </a:rPr>
            </a:br>
            <a:r>
              <a:rPr lang="ru-RU" sz="6600" dirty="0"/>
              <a:t>  </a:t>
            </a:r>
            <a:br>
              <a:rPr lang="ru-RU" sz="6600" b="1" dirty="0"/>
            </a:br>
            <a:endParaRPr lang="ru-RU" sz="6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929880" y="4941168"/>
            <a:ext cx="30243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rgbClr val="C00000"/>
                </a:solidFill>
              </a:rPr>
              <a:t>УЧИТЕЛЬ-ЛОГОПЕД</a:t>
            </a:r>
          </a:p>
          <a:p>
            <a:pPr algn="r"/>
            <a:r>
              <a:rPr lang="ru-RU" sz="1600" b="1" dirty="0">
                <a:solidFill>
                  <a:srgbClr val="C00000"/>
                </a:solidFill>
              </a:rPr>
              <a:t> БОГАЧЕВА В.Г.</a:t>
            </a:r>
            <a:endParaRPr lang="ru-RU" sz="1600" dirty="0">
              <a:solidFill>
                <a:srgbClr val="C0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16632"/>
            <a:ext cx="914400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ru-RU" b="1" dirty="0">
              <a:solidFill>
                <a:srgbClr val="C0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ctr" fontAlgn="base">
              <a:lnSpc>
                <a:spcPct val="3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города Ростов-на-Дону 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Детский сад № 254</a:t>
            </a:r>
            <a:r>
              <a:rPr lang="ru-RU" b="1" dirty="0">
                <a:solidFill>
                  <a:srgbClr val="C00000"/>
                </a:solidFill>
                <a:ea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Vika\Desktop\6d11f0d8617e4bc983ff718856e805b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1000" contrast="9000"/>
          </a:blip>
          <a:srcRect l="34644" t="3169"/>
          <a:stretch>
            <a:fillRect/>
          </a:stretch>
        </p:blipFill>
        <p:spPr bwMode="auto">
          <a:xfrm>
            <a:off x="467544" y="1340768"/>
            <a:ext cx="3984102" cy="4168865"/>
          </a:xfrm>
          <a:prstGeom prst="rect">
            <a:avLst/>
          </a:prstGeom>
          <a:noFill/>
        </p:spPr>
      </p:pic>
      <p:pic>
        <p:nvPicPr>
          <p:cNvPr id="5" name="Picture 4" descr="C:\Users\Vika\Desktop\6d11f0d8617e4bc983ff718856e805b2.jpg"/>
          <p:cNvPicPr>
            <a:picLocks noChangeAspect="1" noChangeArrowheads="1"/>
          </p:cNvPicPr>
          <p:nvPr/>
        </p:nvPicPr>
        <p:blipFill>
          <a:blip r:embed="rId2" cstate="print">
            <a:lum contrast="7000"/>
          </a:blip>
          <a:srcRect l="2751" t="9859" r="61812"/>
          <a:stretch>
            <a:fillRect/>
          </a:stretch>
        </p:blipFill>
        <p:spPr bwMode="auto">
          <a:xfrm>
            <a:off x="6300192" y="1412776"/>
            <a:ext cx="2284713" cy="41044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Игра «Спой, мишка, песню»</a:t>
            </a:r>
            <a:br>
              <a:rPr lang="ru-RU" b="1" dirty="0">
                <a:solidFill>
                  <a:srgbClr val="C00000"/>
                </a:solidFill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/>
              <a:t>Детям предлагают поиграть. </a:t>
            </a:r>
          </a:p>
          <a:p>
            <a:pPr>
              <a:buFontTx/>
              <a:buChar char="-"/>
            </a:pPr>
            <a:r>
              <a:rPr lang="ru-RU" dirty="0"/>
              <a:t>Медведи очень добрые и веселые, и любят</a:t>
            </a:r>
          </a:p>
          <a:p>
            <a:pPr>
              <a:buNone/>
            </a:pPr>
            <a:r>
              <a:rPr lang="ru-RU" dirty="0"/>
              <a:t>петь. Давайте поиграем с ними. Споем также,</a:t>
            </a:r>
          </a:p>
          <a:p>
            <a:pPr>
              <a:buNone/>
            </a:pPr>
            <a:r>
              <a:rPr lang="ru-RU" dirty="0"/>
              <a:t>как они. Большой медведь поет низким голосом,</a:t>
            </a:r>
          </a:p>
          <a:p>
            <a:pPr>
              <a:buNone/>
            </a:pPr>
            <a:r>
              <a:rPr lang="ru-RU" dirty="0"/>
              <a:t>медведица – нормальным, а маленький</a:t>
            </a:r>
          </a:p>
          <a:p>
            <a:pPr>
              <a:buNone/>
            </a:pPr>
            <a:r>
              <a:rPr lang="ru-RU" dirty="0"/>
              <a:t>Мишутка – высоким, тоненьким голоском.</a:t>
            </a:r>
          </a:p>
          <a:p>
            <a:pPr>
              <a:buNone/>
            </a:pPr>
            <a:r>
              <a:rPr lang="ru-RU" dirty="0"/>
              <a:t>Надо нараспев произнести фразу </a:t>
            </a:r>
          </a:p>
          <a:p>
            <a:pPr>
              <a:buNone/>
            </a:pPr>
            <a:r>
              <a:rPr lang="ru-RU" dirty="0"/>
              <a:t>«Где моя чашка?» </a:t>
            </a:r>
          </a:p>
          <a:p>
            <a:pPr>
              <a:buNone/>
            </a:pPr>
            <a:r>
              <a:rPr lang="ru-RU" dirty="0"/>
              <a:t>(Или блюдце, ложка, тарелка).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Психомоторная и  артикуляционная гимнастика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3040" y="1988840"/>
            <a:ext cx="8640960" cy="4525963"/>
          </a:xfrm>
        </p:spPr>
        <p:txBody>
          <a:bodyPr>
            <a:normAutofit fontScale="62500" lnSpcReduction="20000"/>
          </a:bodyPr>
          <a:lstStyle/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 algn="just">
              <a:buNone/>
            </a:pPr>
            <a:endParaRPr lang="ru-RU" sz="2600" dirty="0"/>
          </a:p>
          <a:p>
            <a:pPr>
              <a:buFontTx/>
              <a:buChar char="-"/>
            </a:pPr>
            <a:r>
              <a:rPr lang="ru-RU" dirty="0"/>
              <a:t>Какой был Михайло Иванович? (строгий, сердитый)  – надуть щеки, нахмурить брови.</a:t>
            </a:r>
          </a:p>
          <a:p>
            <a:pPr>
              <a:buNone/>
            </a:pPr>
            <a:r>
              <a:rPr lang="ru-RU" dirty="0"/>
              <a:t>-    Мишутка (удивленный) – вытянуть губы вперед (упражнение «Трубочка»).</a:t>
            </a:r>
          </a:p>
          <a:p>
            <a:pPr>
              <a:buNone/>
            </a:pPr>
            <a:r>
              <a:rPr lang="ru-RU" dirty="0"/>
              <a:t>-     Машенька (веселая) – растянуть губы в улыбке, зубы видны (упражнение «Забор»).</a:t>
            </a:r>
          </a:p>
          <a:p>
            <a:pPr>
              <a:buNone/>
            </a:pPr>
            <a:r>
              <a:rPr lang="ru-RU" dirty="0"/>
              <a:t>-      Настасья Ивановна любит готовить блинчики с вареньем (упражнения «Наказать непослушный язычок», «Блинчик», «Вкусное варенье»)</a:t>
            </a:r>
          </a:p>
          <a:p>
            <a:endParaRPr lang="ru-RU" dirty="0"/>
          </a:p>
        </p:txBody>
      </p:sp>
      <p:pic>
        <p:nvPicPr>
          <p:cNvPr id="1026" name="Picture 2" descr="C:\Users\Vika\Desktop\9e7f34530efae92e9dee2a2d42d42bc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603040"/>
            <a:ext cx="4326260" cy="228623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508104" y="1556792"/>
            <a:ext cx="331236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None/>
            </a:pPr>
            <a:r>
              <a:rPr lang="ru-RU" dirty="0"/>
              <a:t>Детям предлагают вспомнить, рассказать  и изобразить  характер каждого персонажа </a:t>
            </a:r>
          </a:p>
          <a:p>
            <a:pPr algn="just">
              <a:buNone/>
            </a:pPr>
            <a:r>
              <a:rPr lang="ru-RU" dirty="0"/>
              <a:t>с помощью  артикуляционного  аппарата (губ, языка, щек) и мимики.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143000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br>
              <a:rPr lang="ru-RU" dirty="0"/>
            </a:br>
            <a:br>
              <a:rPr lang="ru-RU" dirty="0"/>
            </a:br>
            <a:r>
              <a:rPr lang="ru-RU" b="1" dirty="0">
                <a:solidFill>
                  <a:srgbClr val="C00000"/>
                </a:solidFill>
              </a:rPr>
              <a:t>Речь с движением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Игра «Три медведя» </a:t>
            </a:r>
            <a:br>
              <a:rPr lang="ru-RU" b="1" dirty="0">
                <a:solidFill>
                  <a:srgbClr val="C00000"/>
                </a:solidFill>
              </a:rPr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9144000" cy="4525963"/>
          </a:xfrm>
        </p:spPr>
        <p:txBody>
          <a:bodyPr>
            <a:noAutofit/>
          </a:bodyPr>
          <a:lstStyle/>
          <a:p>
            <a:r>
              <a:rPr lang="ru-RU" sz="1600" b="1" dirty="0"/>
              <a:t>Три медведя в лесу жили,                       Показать походку медведя.</a:t>
            </a:r>
          </a:p>
          <a:p>
            <a:r>
              <a:rPr lang="ru-RU" sz="1600" b="1" dirty="0"/>
              <a:t>Вперевалочку ходили.</a:t>
            </a:r>
          </a:p>
          <a:p>
            <a:r>
              <a:rPr lang="ru-RU" sz="1600" b="1" dirty="0"/>
              <a:t>Вот так, вот так</a:t>
            </a:r>
          </a:p>
          <a:p>
            <a:r>
              <a:rPr lang="ru-RU" sz="1600" b="1" dirty="0"/>
              <a:t>Вперевалочку ходили.</a:t>
            </a:r>
          </a:p>
          <a:p>
            <a:r>
              <a:rPr lang="ru-RU" sz="1600" b="1" dirty="0"/>
              <a:t>Три медведя мед искали,                       Поднять руки вверх,</a:t>
            </a:r>
          </a:p>
          <a:p>
            <a:r>
              <a:rPr lang="ru-RU" sz="1600" b="1" dirty="0"/>
              <a:t>Дружно дерево качали.                          движения рук вправо и влево.</a:t>
            </a:r>
          </a:p>
          <a:p>
            <a:r>
              <a:rPr lang="ru-RU" sz="1600" b="1" dirty="0"/>
              <a:t>Вот так, вот так</a:t>
            </a:r>
          </a:p>
          <a:p>
            <a:r>
              <a:rPr lang="ru-RU" sz="1600" b="1" dirty="0"/>
              <a:t>Дружно дерево качали</a:t>
            </a:r>
          </a:p>
          <a:p>
            <a:r>
              <a:rPr lang="ru-RU" sz="1600" b="1" dirty="0"/>
              <a:t>Дружно дерево качали.</a:t>
            </a:r>
          </a:p>
          <a:p>
            <a:r>
              <a:rPr lang="ru-RU" sz="1600" b="1" dirty="0"/>
              <a:t>И малину собирали.</a:t>
            </a:r>
          </a:p>
          <a:p>
            <a:r>
              <a:rPr lang="ru-RU" sz="1600" b="1" dirty="0"/>
              <a:t>Вот так, вот так</a:t>
            </a:r>
          </a:p>
          <a:p>
            <a:r>
              <a:rPr lang="ru-RU" sz="1600" b="1" dirty="0"/>
              <a:t>И малину собирали.                                    Наклоны туловища вперед.</a:t>
            </a:r>
          </a:p>
          <a:p>
            <a:r>
              <a:rPr lang="ru-RU" sz="1600" b="1" dirty="0"/>
              <a:t>Мишки солнцу улыбнулись,                      Дети улыбаются.</a:t>
            </a:r>
          </a:p>
          <a:p>
            <a:r>
              <a:rPr lang="ru-RU" sz="1600" b="1" dirty="0"/>
              <a:t>Друг за другом повернулись,                    Поворачиваются лицом друг к другу.</a:t>
            </a:r>
          </a:p>
          <a:p>
            <a:r>
              <a:rPr lang="ru-RU" sz="1600" b="1" dirty="0"/>
              <a:t>Погуляли все, устали,</a:t>
            </a:r>
          </a:p>
          <a:p>
            <a:r>
              <a:rPr lang="ru-RU" sz="1600" b="1" dirty="0"/>
              <a:t>Снова к дому зашагали.                              Ходьба.</a:t>
            </a:r>
          </a:p>
          <a:p>
            <a:r>
              <a:rPr lang="ru-RU" sz="1600" b="1" dirty="0"/>
              <a:t>Вот так, вот так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</a:rPr>
              <a:t>Рассказать сказку «Три медведя» с опорой на картинный план</a:t>
            </a:r>
          </a:p>
        </p:txBody>
      </p:sp>
      <p:pic>
        <p:nvPicPr>
          <p:cNvPr id="3074" name="Picture 2" descr="C:\Users\Vika\Desktop\3872401da12cd2c49c228e879737d5f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052736"/>
            <a:ext cx="5380764" cy="550375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BDF4F7-5E24-A304-7426-74A36B8B1F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997678" y="-621413"/>
            <a:ext cx="5220653" cy="7704858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Vika\Desktop\images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848872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:\Users\Vika\Desktop\tri-medvedya-2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488832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88640"/>
            <a:ext cx="9036496" cy="676875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sz="3800" b="1" dirty="0">
                <a:solidFill>
                  <a:srgbClr val="C00000"/>
                </a:solidFill>
              </a:rPr>
              <a:t>Коррекционно-образовательные задачи</a:t>
            </a:r>
            <a:r>
              <a:rPr lang="ru-RU" dirty="0">
                <a:solidFill>
                  <a:srgbClr val="C00000"/>
                </a:solidFill>
              </a:rPr>
              <a:t>:</a:t>
            </a:r>
          </a:p>
          <a:p>
            <a:pPr>
              <a:buNone/>
            </a:pPr>
            <a:r>
              <a:rPr lang="ru-RU" dirty="0"/>
              <a:t>– расширение пассивного и активного словаря по теме  «Посуда», «Мебель» на</a:t>
            </a:r>
          </a:p>
          <a:p>
            <a:pPr>
              <a:buNone/>
            </a:pPr>
            <a:r>
              <a:rPr lang="ru-RU" dirty="0"/>
              <a:t>   материале  сказки «Три медведя»;</a:t>
            </a:r>
          </a:p>
          <a:p>
            <a:pPr>
              <a:buNone/>
            </a:pPr>
            <a:r>
              <a:rPr lang="ru-RU" dirty="0"/>
              <a:t>– формирование  сенсорных эталонов  размер (понятия «большой» – «поменьше»,</a:t>
            </a:r>
          </a:p>
          <a:p>
            <a:pPr>
              <a:buNone/>
            </a:pPr>
            <a:r>
              <a:rPr lang="ru-RU" dirty="0"/>
              <a:t>    «маленький»); цвет (красный, желтый, синий);</a:t>
            </a:r>
          </a:p>
          <a:p>
            <a:pPr>
              <a:buNone/>
            </a:pPr>
            <a:r>
              <a:rPr lang="ru-RU" dirty="0"/>
              <a:t>– развитие подвижности  органов  артикуляционного аппарата;</a:t>
            </a:r>
          </a:p>
          <a:p>
            <a:pPr>
              <a:buNone/>
            </a:pPr>
            <a:r>
              <a:rPr lang="ru-RU" dirty="0"/>
              <a:t>– формирование фонематического слуха и восприятия;</a:t>
            </a:r>
          </a:p>
          <a:p>
            <a:pPr>
              <a:buNone/>
            </a:pPr>
            <a:r>
              <a:rPr lang="ru-RU" dirty="0"/>
              <a:t>– развитие просодической стороны речи (формирование  </a:t>
            </a:r>
            <a:r>
              <a:rPr lang="ru-RU" dirty="0" err="1"/>
              <a:t>тембральной</a:t>
            </a:r>
            <a:r>
              <a:rPr lang="ru-RU" dirty="0"/>
              <a:t> окраски  голоса</a:t>
            </a:r>
          </a:p>
          <a:p>
            <a:pPr>
              <a:buNone/>
            </a:pPr>
            <a:r>
              <a:rPr lang="ru-RU" dirty="0"/>
              <a:t>   «высокий», «нормальный», «низкий»;)</a:t>
            </a:r>
          </a:p>
          <a:p>
            <a:pPr>
              <a:buNone/>
            </a:pPr>
            <a:r>
              <a:rPr lang="ru-RU" dirty="0"/>
              <a:t>– формирование   слоговой   структуры   слова </a:t>
            </a:r>
          </a:p>
          <a:p>
            <a:pPr>
              <a:buNone/>
            </a:pPr>
            <a:r>
              <a:rPr lang="ru-RU" dirty="0"/>
              <a:t>– формирование элементарной ориентировки в пространстве (впереди, сзади).</a:t>
            </a:r>
          </a:p>
          <a:p>
            <a:pPr>
              <a:buNone/>
            </a:pPr>
            <a:r>
              <a:rPr lang="ru-RU" sz="3800" b="1" dirty="0">
                <a:solidFill>
                  <a:srgbClr val="C00000"/>
                </a:solidFill>
              </a:rPr>
              <a:t>Коррекционно-развивающие задачи:</a:t>
            </a:r>
          </a:p>
          <a:p>
            <a:pPr>
              <a:buNone/>
            </a:pPr>
            <a:r>
              <a:rPr lang="ru-RU" dirty="0"/>
              <a:t>– развитие коммуникативных навыков и диалогической речи;</a:t>
            </a:r>
          </a:p>
          <a:p>
            <a:pPr>
              <a:buNone/>
            </a:pPr>
            <a:r>
              <a:rPr lang="ru-RU" dirty="0"/>
              <a:t>– повышение речевой активности;</a:t>
            </a:r>
          </a:p>
          <a:p>
            <a:pPr>
              <a:buNone/>
            </a:pPr>
            <a:r>
              <a:rPr lang="ru-RU" dirty="0"/>
              <a:t>– продолжение развития зрительного и слухового восприятия, памяти,  внимания, </a:t>
            </a:r>
          </a:p>
          <a:p>
            <a:pPr>
              <a:buNone/>
            </a:pPr>
            <a:r>
              <a:rPr lang="ru-RU" dirty="0"/>
              <a:t>   пространственного  мышления.</a:t>
            </a:r>
          </a:p>
          <a:p>
            <a:pPr>
              <a:buNone/>
            </a:pPr>
            <a:r>
              <a:rPr lang="ru-RU" sz="3800" b="1" dirty="0">
                <a:solidFill>
                  <a:srgbClr val="C00000"/>
                </a:solidFill>
              </a:rPr>
              <a:t>Коррекционно-воспитательные задачи:</a:t>
            </a:r>
          </a:p>
          <a:p>
            <a:pPr>
              <a:buNone/>
            </a:pPr>
            <a:r>
              <a:rPr lang="ru-RU" dirty="0"/>
              <a:t>– воспитание навыков сотрудничества в играх, доброжелательности, самостоятельности,</a:t>
            </a:r>
          </a:p>
          <a:p>
            <a:pPr>
              <a:buNone/>
            </a:pPr>
            <a:r>
              <a:rPr lang="ru-RU" dirty="0"/>
              <a:t>   активности.</a:t>
            </a:r>
          </a:p>
          <a:p>
            <a:pPr>
              <a:buNone/>
            </a:pPr>
            <a:r>
              <a:rPr lang="ru-RU" dirty="0"/>
              <a:t>– продолжать воспитывать умение  сопереживать героям сказки, разделять их чувства.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r>
              <a:rPr lang="ru-RU" b="1" dirty="0"/>
              <a:t>Предварительная   работа: </a:t>
            </a:r>
            <a:r>
              <a:rPr lang="ru-RU" dirty="0"/>
              <a:t>  чтение  сказки  «Три медведя» с использованием магнитного</a:t>
            </a:r>
          </a:p>
          <a:p>
            <a:pPr>
              <a:buNone/>
            </a:pPr>
            <a:r>
              <a:rPr lang="ru-RU" dirty="0"/>
              <a:t>театра.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Сообщение темы занятия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363272" cy="45259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/>
              <a:t>Педагог: «Отгадайте загадку и вы узнаете, как</a:t>
            </a:r>
          </a:p>
          <a:p>
            <a:pPr>
              <a:buNone/>
            </a:pPr>
            <a:r>
              <a:rPr lang="ru-RU" dirty="0"/>
              <a:t>Называется сказка о которой мы сегодня будем</a:t>
            </a:r>
          </a:p>
          <a:p>
            <a:pPr>
              <a:buNone/>
            </a:pPr>
            <a:r>
              <a:rPr lang="ru-RU" dirty="0"/>
              <a:t>говорить и которую вы будете сами рассказывать.</a:t>
            </a:r>
          </a:p>
          <a:p>
            <a:pPr>
              <a:buNone/>
            </a:pPr>
            <a:r>
              <a:rPr lang="ru-RU" dirty="0"/>
              <a:t>Это зверь лохматый</a:t>
            </a:r>
          </a:p>
          <a:p>
            <a:pPr>
              <a:buNone/>
            </a:pPr>
            <a:r>
              <a:rPr lang="ru-RU" dirty="0"/>
              <a:t>И зимой  сосет он лапу.</a:t>
            </a:r>
          </a:p>
          <a:p>
            <a:pPr>
              <a:buNone/>
            </a:pPr>
            <a:r>
              <a:rPr lang="ru-RU" dirty="0"/>
              <a:t>Любит мед, малину он</a:t>
            </a:r>
          </a:p>
          <a:p>
            <a:pPr>
              <a:buNone/>
            </a:pPr>
            <a:r>
              <a:rPr lang="ru-RU" dirty="0"/>
              <a:t>Может громко зареветь,</a:t>
            </a:r>
          </a:p>
          <a:p>
            <a:pPr>
              <a:buNone/>
            </a:pPr>
            <a:r>
              <a:rPr lang="ru-RU" dirty="0"/>
              <a:t>А зовут его… (Медведь)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Vika\Desktop\127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3175000" cy="3048000"/>
          </a:xfrm>
          <a:prstGeom prst="rect">
            <a:avLst/>
          </a:prstGeom>
          <a:noFill/>
        </p:spPr>
      </p:pic>
      <p:pic>
        <p:nvPicPr>
          <p:cNvPr id="2051" name="Picture 3" descr="C:\Users\Vika\Desktop\12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276872"/>
            <a:ext cx="4762500" cy="43053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260648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Возле леса, на опушке</a:t>
            </a:r>
          </a:p>
          <a:p>
            <a:r>
              <a:rPr lang="ru-RU" dirty="0"/>
              <a:t>Трое их живет в избушке.</a:t>
            </a:r>
          </a:p>
          <a:p>
            <a:r>
              <a:rPr lang="ru-RU" dirty="0"/>
              <a:t>Там три стула и три кружки,</a:t>
            </a:r>
          </a:p>
          <a:p>
            <a:r>
              <a:rPr lang="ru-RU" dirty="0"/>
              <a:t>Три кроватки,  три подушки.</a:t>
            </a:r>
          </a:p>
          <a:p>
            <a:r>
              <a:rPr lang="ru-RU" dirty="0"/>
              <a:t>Угадайте без подсказки,</a:t>
            </a:r>
          </a:p>
          <a:p>
            <a:r>
              <a:rPr lang="ru-RU" dirty="0"/>
              <a:t>Кто герои этой сказки?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2"/>
            <a:ext cx="3384376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- Как звали эту героиню сказки? (Маша, Машенька)</a:t>
            </a:r>
          </a:p>
          <a:p>
            <a:r>
              <a:rPr lang="ru-RU" dirty="0"/>
              <a:t>Что с ней случилось?  (пошла в лес за ягодами и заблудилась)</a:t>
            </a:r>
          </a:p>
          <a:p>
            <a:r>
              <a:rPr lang="ru-RU" dirty="0"/>
              <a:t>Как Маша искала дорогу? (кричала, звала людей ау-ау-ау).</a:t>
            </a:r>
          </a:p>
          <a:p>
            <a:r>
              <a:rPr lang="ru-RU" dirty="0"/>
              <a:t>Что Маша увидела на полянке? (избушку)</a:t>
            </a:r>
          </a:p>
          <a:p>
            <a:r>
              <a:rPr lang="ru-RU" dirty="0"/>
              <a:t>- Что Маша увидела в домике? (посуду и мебель разного размера).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Vika\Desktop\tri-medvedya-2-a7b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5494452" cy="37444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79512" y="476672"/>
            <a:ext cx="309634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ru-RU" sz="2400" b="1" dirty="0"/>
              <a:t>Что увидела Машенька, когда вошла в избушку? </a:t>
            </a:r>
          </a:p>
          <a:p>
            <a:pPr>
              <a:buFontTx/>
              <a:buChar char="-"/>
            </a:pPr>
            <a:r>
              <a:rPr lang="ru-RU" sz="2000" dirty="0"/>
              <a:t>(стол, стулья, кровати)</a:t>
            </a:r>
          </a:p>
          <a:p>
            <a:pPr>
              <a:buFontTx/>
              <a:buChar char="-"/>
            </a:pPr>
            <a:endParaRPr lang="ru-RU" dirty="0"/>
          </a:p>
          <a:p>
            <a:pPr>
              <a:buFontTx/>
              <a:buChar char="-"/>
            </a:pPr>
            <a:r>
              <a:rPr lang="ru-RU" sz="2400" b="1" dirty="0"/>
              <a:t>Какими были стулья и кровати? </a:t>
            </a:r>
            <a:r>
              <a:rPr lang="ru-RU" sz="2000" dirty="0"/>
              <a:t>(большой, средний, маленький).</a:t>
            </a:r>
          </a:p>
          <a:p>
            <a:pPr>
              <a:buFontTx/>
              <a:buChar char="-"/>
            </a:pPr>
            <a:endParaRPr lang="ru-RU" dirty="0"/>
          </a:p>
          <a:p>
            <a:r>
              <a:rPr lang="ru-RU" dirty="0"/>
              <a:t>-</a:t>
            </a:r>
            <a:r>
              <a:rPr lang="ru-RU" sz="2400" b="1" dirty="0"/>
              <a:t>Как можно про них сказать по-другому? </a:t>
            </a:r>
            <a:r>
              <a:rPr lang="ru-RU" sz="2000" dirty="0"/>
              <a:t>(</a:t>
            </a:r>
            <a:r>
              <a:rPr lang="ru-RU" sz="2000" dirty="0" err="1"/>
              <a:t>кроватище</a:t>
            </a:r>
            <a:r>
              <a:rPr lang="ru-RU" sz="2000" dirty="0"/>
              <a:t> - кровать – кроватка, </a:t>
            </a:r>
          </a:p>
          <a:p>
            <a:r>
              <a:rPr lang="ru-RU" sz="2000" dirty="0" err="1"/>
              <a:t>стульчище</a:t>
            </a:r>
            <a:r>
              <a:rPr lang="ru-RU" sz="2000" dirty="0"/>
              <a:t> – стул- стульчик)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Игра «Чьи следы?»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980728"/>
            <a:ext cx="8964488" cy="5760640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/>
              <a:t>      Педагог предлагает детям рассмотреть картинку. </a:t>
            </a:r>
          </a:p>
          <a:p>
            <a:pPr>
              <a:buNone/>
            </a:pPr>
            <a:r>
              <a:rPr lang="ru-RU" dirty="0"/>
              <a:t> </a:t>
            </a:r>
          </a:p>
          <a:p>
            <a:pPr>
              <a:buFontTx/>
              <a:buChar char="-"/>
            </a:pPr>
            <a:r>
              <a:rPr lang="ru-RU" sz="3600" dirty="0"/>
              <a:t>Посмотрите, на картинке изображены  четыре дорожки. На каждой из них  кто-то оставил следы .  Какой величины эти следы?</a:t>
            </a:r>
          </a:p>
          <a:p>
            <a:pPr>
              <a:buFontTx/>
              <a:buChar char="-"/>
            </a:pPr>
            <a:r>
              <a:rPr lang="ru-RU" sz="3600" dirty="0"/>
              <a:t>Большие, поменьше, маленькие.</a:t>
            </a:r>
          </a:p>
          <a:p>
            <a:pPr>
              <a:buFontTx/>
              <a:buChar char="-"/>
            </a:pPr>
            <a:r>
              <a:rPr lang="ru-RU" sz="3600" dirty="0"/>
              <a:t>Как вы думаете, кто оставил на дорожке большие следы?</a:t>
            </a:r>
          </a:p>
          <a:p>
            <a:pPr>
              <a:buFontTx/>
              <a:buChar char="-"/>
            </a:pPr>
            <a:r>
              <a:rPr lang="ru-RU" sz="3600" dirty="0"/>
              <a:t>Михайло Иванович!</a:t>
            </a:r>
          </a:p>
          <a:p>
            <a:pPr>
              <a:buFontTx/>
              <a:buChar char="-"/>
            </a:pPr>
            <a:r>
              <a:rPr lang="ru-RU" sz="3600" dirty="0"/>
              <a:t>Почему вы так думаете?</a:t>
            </a:r>
          </a:p>
          <a:p>
            <a:pPr>
              <a:buFontTx/>
              <a:buChar char="-"/>
            </a:pPr>
            <a:r>
              <a:rPr lang="ru-RU" sz="3600" dirty="0"/>
              <a:t>Он большой медведь, у него следы большие.</a:t>
            </a:r>
          </a:p>
          <a:p>
            <a:pPr>
              <a:buFontTx/>
              <a:buChar char="-"/>
            </a:pPr>
            <a:r>
              <a:rPr lang="ru-RU" sz="3600" dirty="0"/>
              <a:t> Кто оставил на дорожке следы поменьше?</a:t>
            </a:r>
          </a:p>
          <a:p>
            <a:pPr>
              <a:buFontTx/>
              <a:buChar char="-"/>
            </a:pPr>
            <a:r>
              <a:rPr lang="ru-RU" sz="3600" dirty="0"/>
              <a:t>Настасья Петровна!</a:t>
            </a:r>
          </a:p>
          <a:p>
            <a:pPr>
              <a:buFontTx/>
              <a:buChar char="-"/>
            </a:pPr>
            <a:r>
              <a:rPr lang="ru-RU" sz="3600" dirty="0"/>
              <a:t>Почему вы так думаете? Объясните.</a:t>
            </a:r>
          </a:p>
          <a:p>
            <a:pPr>
              <a:buFontTx/>
              <a:buChar char="-"/>
            </a:pPr>
            <a:r>
              <a:rPr lang="ru-RU" sz="3600" dirty="0"/>
              <a:t>Она поменьше, и следы у нее поменьше.</a:t>
            </a:r>
          </a:p>
          <a:p>
            <a:pPr>
              <a:buFontTx/>
              <a:buChar char="-"/>
            </a:pPr>
            <a:r>
              <a:rPr lang="ru-RU" sz="3600" dirty="0"/>
              <a:t>Кто оставил маленькие следы?</a:t>
            </a:r>
          </a:p>
          <a:p>
            <a:pPr>
              <a:buFontTx/>
              <a:buChar char="-"/>
            </a:pPr>
            <a:r>
              <a:rPr lang="ru-RU" sz="3600" dirty="0"/>
              <a:t>Мишутка!</a:t>
            </a:r>
          </a:p>
          <a:p>
            <a:pPr>
              <a:buFontTx/>
              <a:buChar char="-"/>
            </a:pPr>
            <a:r>
              <a:rPr lang="ru-RU" sz="3600" dirty="0"/>
              <a:t>Почему вы так считаете?</a:t>
            </a:r>
          </a:p>
          <a:p>
            <a:pPr>
              <a:buFontTx/>
              <a:buChar char="-"/>
            </a:pPr>
            <a:r>
              <a:rPr lang="ru-RU" sz="3600" dirty="0"/>
              <a:t>Маленький медвежонок, и следы у него маленькие.</a:t>
            </a:r>
          </a:p>
          <a:p>
            <a:pPr>
              <a:buFontTx/>
              <a:buChar char="-"/>
            </a:pPr>
            <a:r>
              <a:rPr lang="ru-RU" sz="3600" dirty="0"/>
              <a:t>А на четвертой дорожке кто оставил следы?</a:t>
            </a:r>
          </a:p>
          <a:p>
            <a:pPr>
              <a:buFontTx/>
              <a:buChar char="-"/>
            </a:pPr>
            <a:r>
              <a:rPr lang="ru-RU" sz="3600" dirty="0"/>
              <a:t>Машенька!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Vika\Desktop\6099a8be218231cb36e1ca0465714b2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4000" contrast="42000"/>
          </a:blip>
          <a:srcRect l="4978" b="53229"/>
          <a:stretch>
            <a:fillRect/>
          </a:stretch>
        </p:blipFill>
        <p:spPr bwMode="auto">
          <a:xfrm>
            <a:off x="107504" y="260648"/>
            <a:ext cx="8892114" cy="3096344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l="6788" t="26900" r="36513" b="15350"/>
          <a:stretch>
            <a:fillRect/>
          </a:stretch>
        </p:blipFill>
        <p:spPr bwMode="auto">
          <a:xfrm>
            <a:off x="2051720" y="3501008"/>
            <a:ext cx="5273604" cy="3021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92696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sz="3600" b="1" i="1" dirty="0">
                <a:solidFill>
                  <a:srgbClr val="C00000"/>
                </a:solidFill>
              </a:rPr>
              <a:t>Дидактическая игра </a:t>
            </a:r>
            <a:br>
              <a:rPr lang="ru-RU" sz="4000" b="1" i="1" dirty="0">
                <a:solidFill>
                  <a:srgbClr val="C00000"/>
                </a:solidFill>
              </a:rPr>
            </a:br>
            <a:r>
              <a:rPr lang="ru-RU" sz="3100" b="1" i="1" dirty="0">
                <a:solidFill>
                  <a:srgbClr val="C00000"/>
                </a:solidFill>
              </a:rPr>
              <a:t>«Соберем посуду и мебель для трех медведей»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820472" cy="537321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r>
              <a:rPr lang="ru-RU" sz="4500" b="1" dirty="0"/>
              <a:t>Цель: закрепление знаний о величине и трех основных цветах</a:t>
            </a:r>
          </a:p>
          <a:p>
            <a:pPr>
              <a:buNone/>
            </a:pPr>
            <a:r>
              <a:rPr lang="ru-RU" sz="4500" dirty="0"/>
              <a:t>Детям предлагают поиграть. Надо  «накрыть» столы, собрав посуду для каждого</a:t>
            </a:r>
          </a:p>
          <a:p>
            <a:pPr>
              <a:buNone/>
            </a:pPr>
            <a:r>
              <a:rPr lang="ru-RU" sz="4500" dirty="0"/>
              <a:t>медведя. Затем расстелить кровати, чтобы медведи могли отдохнуть.  Соответствующие</a:t>
            </a:r>
          </a:p>
          <a:p>
            <a:pPr>
              <a:buNone/>
            </a:pPr>
            <a:r>
              <a:rPr lang="ru-RU" sz="4500" dirty="0"/>
              <a:t>картинки дети выставляют на магнитной доске.  Детей делят на три группы. Одной</a:t>
            </a:r>
          </a:p>
          <a:p>
            <a:pPr>
              <a:buNone/>
            </a:pPr>
            <a:r>
              <a:rPr lang="ru-RU" sz="4500" dirty="0"/>
              <a:t>группе предлагают собрать посуду для большого медведя – Михайло Ивановича, </a:t>
            </a:r>
          </a:p>
          <a:p>
            <a:pPr>
              <a:buNone/>
            </a:pPr>
            <a:r>
              <a:rPr lang="ru-RU" sz="4500" dirty="0"/>
              <a:t>второй  – для медведицы Настасьи Петровны,  а третьей  – для Мишутки. </a:t>
            </a:r>
          </a:p>
          <a:p>
            <a:pPr>
              <a:buNone/>
            </a:pPr>
            <a:endParaRPr lang="ru-RU" sz="4200" dirty="0"/>
          </a:p>
          <a:p>
            <a:pPr>
              <a:buNone/>
            </a:pPr>
            <a:r>
              <a:rPr lang="ru-RU" sz="4500" dirty="0"/>
              <a:t>В процессе игры педагог уточняет величину и цвет посуды, величину мебели. </a:t>
            </a:r>
          </a:p>
          <a:p>
            <a:pPr>
              <a:buNone/>
            </a:pPr>
            <a:r>
              <a:rPr lang="ru-RU" sz="4500" dirty="0"/>
              <a:t>Перед  детьми, вырезанные из цветного картона предметы посуды – тарелки, блюдца,</a:t>
            </a:r>
          </a:p>
          <a:p>
            <a:pPr>
              <a:buNone/>
            </a:pPr>
            <a:r>
              <a:rPr lang="ru-RU" sz="4500" dirty="0"/>
              <a:t>чашки и ложки, разной величины и цвета. У каждой группы детей свой стол, за которым</a:t>
            </a:r>
          </a:p>
          <a:p>
            <a:pPr>
              <a:buNone/>
            </a:pPr>
            <a:r>
              <a:rPr lang="ru-RU" sz="4500" dirty="0"/>
              <a:t>на стульчике сидит мишка. Педагог поясняет, что большой медведь будет, есть из</a:t>
            </a:r>
          </a:p>
          <a:p>
            <a:pPr>
              <a:buNone/>
            </a:pPr>
            <a:r>
              <a:rPr lang="ru-RU" sz="4500" dirty="0"/>
              <a:t>красной посуды. Медведь поменьше – из синей, а маленький Мишутка – из желтой.</a:t>
            </a:r>
          </a:p>
          <a:p>
            <a:pPr>
              <a:buNone/>
            </a:pPr>
            <a:r>
              <a:rPr lang="ru-RU" sz="4500" dirty="0"/>
              <a:t>По команде дети начинают собирать посуду. В конце игры подводится итог, какую</a:t>
            </a:r>
          </a:p>
          <a:p>
            <a:pPr>
              <a:buNone/>
            </a:pPr>
            <a:r>
              <a:rPr lang="ru-RU" sz="4500" dirty="0"/>
              <a:t>посуду собрали и для кого. Также дети подбирают мебель для медведей.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2413" t="30861" r="40156" b="18227"/>
          <a:stretch>
            <a:fillRect/>
          </a:stretch>
        </p:blipFill>
        <p:spPr bwMode="auto">
          <a:xfrm>
            <a:off x="2123728" y="332656"/>
            <a:ext cx="465126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 l="6885" t="26900" r="74215" b="43700"/>
          <a:stretch>
            <a:fillRect/>
          </a:stretch>
        </p:blipFill>
        <p:spPr bwMode="auto">
          <a:xfrm>
            <a:off x="395536" y="4005064"/>
            <a:ext cx="2736304" cy="2394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print"/>
          <a:srcRect l="25194" t="56178" r="55316" b="16400"/>
          <a:stretch>
            <a:fillRect/>
          </a:stretch>
        </p:blipFill>
        <p:spPr bwMode="auto">
          <a:xfrm>
            <a:off x="6948264" y="5085184"/>
            <a:ext cx="1512168" cy="119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 l="6885" t="56178" r="74806" b="16400"/>
          <a:stretch>
            <a:fillRect/>
          </a:stretch>
        </p:blipFill>
        <p:spPr bwMode="auto">
          <a:xfrm>
            <a:off x="3995936" y="4509120"/>
            <a:ext cx="2232248" cy="1880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1030</Words>
  <Application>Microsoft Office PowerPoint</Application>
  <PresentationFormat>Экран (4:3)</PresentationFormat>
  <Paragraphs>135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Times New Roman</vt:lpstr>
      <vt:lpstr>Тема Office</vt:lpstr>
      <vt:lpstr> РАЗВИТИЕ РЕЧЕВОЙ ДЕЯТЕЛЬНОСТИ У ДЕТЕЙ ДОШКОЛЬНОГО ВОЗРАСТА    на материале  русской народной сказки  «ТРИ МЕДВЕДЯ»    </vt:lpstr>
      <vt:lpstr>  </vt:lpstr>
      <vt:lpstr>Сообщение темы занятия</vt:lpstr>
      <vt:lpstr>Презентация PowerPoint</vt:lpstr>
      <vt:lpstr>Презентация PowerPoint</vt:lpstr>
      <vt:lpstr>Игра «Чьи следы?»</vt:lpstr>
      <vt:lpstr>Презентация PowerPoint</vt:lpstr>
      <vt:lpstr>Дидактическая игра  «Соберем посуду и мебель для трех медведей» </vt:lpstr>
      <vt:lpstr>Презентация PowerPoint</vt:lpstr>
      <vt:lpstr>Презентация PowerPoint</vt:lpstr>
      <vt:lpstr>Игра «Спой, мишка, песню» </vt:lpstr>
      <vt:lpstr> Психомоторная и  артикуляционная гимнастика </vt:lpstr>
      <vt:lpstr>  Речь с движением  Игра «Три медведя»   </vt:lpstr>
      <vt:lpstr>Рассказать сказку «Три медведя» с опорой на картинный план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ТРИ МЕДВЕДЯ</dc:title>
  <dc:creator>Vika</dc:creator>
  <cp:lastModifiedBy>1</cp:lastModifiedBy>
  <cp:revision>31</cp:revision>
  <dcterms:created xsi:type="dcterms:W3CDTF">2024-09-05T14:28:00Z</dcterms:created>
  <dcterms:modified xsi:type="dcterms:W3CDTF">2026-05-22T10:55:28Z</dcterms:modified>
</cp:coreProperties>
</file>