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68" r:id="rId4"/>
    <p:sldId id="275" r:id="rId5"/>
    <p:sldId id="257" r:id="rId6"/>
    <p:sldId id="269" r:id="rId7"/>
    <p:sldId id="266" r:id="rId8"/>
    <p:sldId id="273" r:id="rId9"/>
    <p:sldId id="259" r:id="rId10"/>
    <p:sldId id="274" r:id="rId11"/>
    <p:sldId id="270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97" autoAdjust="0"/>
  </p:normalViewPr>
  <p:slideViewPr>
    <p:cSldViewPr>
      <p:cViewPr>
        <p:scale>
          <a:sx n="100" d="100"/>
          <a:sy n="100" d="100"/>
        </p:scale>
        <p:origin x="9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7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0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9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7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2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1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756E-EFB2-4E11-984E-A075AAAFC5B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D7F7-7C8F-4A7A-B7F3-37F5C03E4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268760"/>
            <a:ext cx="8625136" cy="126876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Дидактический материал 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занятий по развитию речи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теме </a:t>
            </a:r>
            <a:r>
              <a:rPr lang="ru-RU" b="1" i="1" dirty="0">
                <a:solidFill>
                  <a:srgbClr val="C00000"/>
                </a:solidFill>
              </a:rPr>
              <a:t>«Осень»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5-6 лет </a:t>
            </a:r>
            <a:br>
              <a:rPr lang="ru-RU" dirty="0"/>
            </a:b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br>
              <a:rPr lang="ru-RU" dirty="0"/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34692" y="393315"/>
            <a:ext cx="6687728" cy="7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Ростов-на-Дону </a:t>
            </a:r>
            <a:r>
              <a:rPr lang="ru-RU" sz="16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254</a:t>
            </a:r>
            <a:r>
              <a:rPr lang="ru-RU" sz="16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fontAlgn="base">
              <a:lnSpc>
                <a:spcPct val="3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8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Учитель-логопед: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Богачева В.Г.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Физкультминутка</a:t>
            </a:r>
          </a:p>
        </p:txBody>
      </p:sp>
      <p:pic>
        <p:nvPicPr>
          <p:cNvPr id="31746" name="Picture 2" descr="C:\Users\Vika\Desktop\75ff5d9744dea24c6c093628d18fd5a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109425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2132856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Ветер тихо клен качает.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(Дети поднимают руки над головой)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Вправо, влево наклоняет.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(И выполняют ими движения вправо, влево)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Раз наклон, и два наклон.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(Наклоняются право, влево)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Зашумел листовою клен.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(Дети кружатся вокруг себя)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упражнение «Чей листочек?»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10202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 детей образовывать притяжательные прилагательные,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обозначающие принадлежность предмета и отвечающие на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чей? чья? чьё?  чьи?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играл с деревьями и сдул с них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1.Назови, как называются листочки, упавшие  с этих деревьев?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Подскажи куда упали листочки?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4626" r="2586"/>
          <a:stretch/>
        </p:blipFill>
        <p:spPr>
          <a:xfrm>
            <a:off x="5724128" y="2492896"/>
            <a:ext cx="2618811" cy="252028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89201-2AEE-8618-0201-5412AAFB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3884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Vika\Desktop\400b431a_7379_11ea_aa11_e86a6413b772_a29be72c_8767_11ea_7792_001e678a941c.png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 l="16200" r="15761" b="1181"/>
          <a:stretch>
            <a:fillRect/>
          </a:stretch>
        </p:blipFill>
        <p:spPr bwMode="auto">
          <a:xfrm>
            <a:off x="827584" y="692696"/>
            <a:ext cx="3619287" cy="5256584"/>
          </a:xfrm>
          <a:prstGeom prst="rect">
            <a:avLst/>
          </a:prstGeom>
          <a:noFill/>
        </p:spPr>
      </p:pic>
      <p:pic>
        <p:nvPicPr>
          <p:cNvPr id="6147" name="Picture 3" descr="C:\Users\Vika\Desktop\rowan-leaf-icon-flat-style-vector.jpg"/>
          <p:cNvPicPr>
            <a:picLocks noChangeAspect="1" noChangeArrowheads="1"/>
          </p:cNvPicPr>
          <p:nvPr/>
        </p:nvPicPr>
        <p:blipFill>
          <a:blip r:embed="rId3" cstate="print"/>
          <a:srcRect l="10488" t="5244" r="12603" b="3864"/>
          <a:stretch>
            <a:fillRect/>
          </a:stretch>
        </p:blipFill>
        <p:spPr bwMode="auto">
          <a:xfrm>
            <a:off x="5436096" y="1556792"/>
            <a:ext cx="2448272" cy="2893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83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8220"/>
          <a:stretch/>
        </p:blipFill>
        <p:spPr>
          <a:xfrm>
            <a:off x="899592" y="764704"/>
            <a:ext cx="3384376" cy="4464496"/>
          </a:xfrm>
        </p:spPr>
      </p:pic>
      <p:pic>
        <p:nvPicPr>
          <p:cNvPr id="5123" name="Picture 3" descr="C:\Users\Vika\Desktop\autumn-oak-leaf-isolated-on-white-background_263512-334.jpg"/>
          <p:cNvPicPr>
            <a:picLocks noChangeAspect="1" noChangeArrowheads="1"/>
          </p:cNvPicPr>
          <p:nvPr/>
        </p:nvPicPr>
        <p:blipFill>
          <a:blip r:embed="rId3" cstate="print"/>
          <a:srcRect l="4978" t="7732" r="6854" b="6525"/>
          <a:stretch>
            <a:fillRect/>
          </a:stretch>
        </p:blipFill>
        <p:spPr bwMode="auto">
          <a:xfrm rot="1103330">
            <a:off x="5464334" y="1281668"/>
            <a:ext cx="238336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85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851920" cy="6022890"/>
          </a:xfrm>
        </p:spPr>
      </p:pic>
      <p:pic>
        <p:nvPicPr>
          <p:cNvPr id="4097" name="Picture 1" descr="C:\Users\Vika\Desktop\istockphoto-491801308-1706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1697" y="1693199"/>
            <a:ext cx="2808310" cy="2967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23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Vika\Desktop\6db138a1e6efeff41c9687d1256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4538" r="3661"/>
          <a:stretch/>
        </p:blipFill>
        <p:spPr bwMode="auto">
          <a:xfrm rot="4016833">
            <a:off x="1782868" y="4493122"/>
            <a:ext cx="1189302" cy="11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ika\Desktop\skameik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66" y="476672"/>
            <a:ext cx="35664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5999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Игровое упражнение «Куда упал листочек?»</a:t>
            </a:r>
          </a:p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Закрепление  навыка ориентации в пространстве, </a:t>
            </a:r>
          </a:p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Навыка использовать предлоги НА, ПОД, ОКОЛО</a:t>
            </a:r>
            <a:endParaRPr lang="ru-RU" dirty="0"/>
          </a:p>
        </p:txBody>
      </p:sp>
      <p:pic>
        <p:nvPicPr>
          <p:cNvPr id="8" name="Picture 3" descr="C:\Users\Vika\Desktop\autumn-oak-leaf-isolated-on-white-background_263512-334.jpg"/>
          <p:cNvPicPr>
            <a:picLocks noChangeAspect="1" noChangeArrowheads="1"/>
          </p:cNvPicPr>
          <p:nvPr/>
        </p:nvPicPr>
        <p:blipFill>
          <a:blip r:embed="rId4" cstate="print"/>
          <a:srcRect l="4978" t="7732" r="6854" b="6525"/>
          <a:stretch>
            <a:fillRect/>
          </a:stretch>
        </p:blipFill>
        <p:spPr bwMode="auto">
          <a:xfrm rot="6648445">
            <a:off x="7974058" y="3052371"/>
            <a:ext cx="845535" cy="1277298"/>
          </a:xfrm>
          <a:prstGeom prst="rect">
            <a:avLst/>
          </a:prstGeom>
          <a:noFill/>
        </p:spPr>
      </p:pic>
      <p:pic>
        <p:nvPicPr>
          <p:cNvPr id="9" name="Picture 3" descr="C:\Users\Vika\Desktop\autumn-oak-leaf-isolated-on-white-background_263512-334.jpg"/>
          <p:cNvPicPr>
            <a:picLocks noChangeAspect="1" noChangeArrowheads="1"/>
          </p:cNvPicPr>
          <p:nvPr/>
        </p:nvPicPr>
        <p:blipFill>
          <a:blip r:embed="rId5" cstate="print"/>
          <a:srcRect l="4978" t="7732" r="6854" b="6525"/>
          <a:stretch>
            <a:fillRect/>
          </a:stretch>
        </p:blipFill>
        <p:spPr bwMode="auto">
          <a:xfrm rot="3568313">
            <a:off x="6164771" y="2608190"/>
            <a:ext cx="733139" cy="1107508"/>
          </a:xfrm>
          <a:prstGeom prst="rect">
            <a:avLst/>
          </a:prstGeom>
          <a:noFill/>
        </p:spPr>
      </p:pic>
      <p:pic>
        <p:nvPicPr>
          <p:cNvPr id="10" name="Picture 5" descr="C:\Users\Vika\Desktop\6db138a1e6efeff41c9687d1256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4538" r="3661"/>
          <a:stretch/>
        </p:blipFill>
        <p:spPr bwMode="auto">
          <a:xfrm rot="7052488">
            <a:off x="2669976" y="2281376"/>
            <a:ext cx="1189302" cy="11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Vika\Desktop\6db138a1e6efeff41c9687d1256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4538" r="3661"/>
          <a:stretch/>
        </p:blipFill>
        <p:spPr bwMode="auto">
          <a:xfrm rot="4016833">
            <a:off x="4879212" y="5213202"/>
            <a:ext cx="1189302" cy="11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601445" cy="3024336"/>
          </a:xfrm>
        </p:spPr>
      </p:pic>
    </p:spTree>
    <p:extLst>
      <p:ext uri="{BB962C8B-B14F-4D97-AF65-F5344CB8AC3E}">
        <p14:creationId xmlns:p14="http://schemas.microsoft.com/office/powerpoint/2010/main" val="358174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81" cy="6858000"/>
          </a:xfrm>
        </p:spPr>
      </p:pic>
      <p:pic>
        <p:nvPicPr>
          <p:cNvPr id="5" name="Picture 1" descr="C:\Users\Vika\Desktop\istockphoto-491801308-1706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52448">
            <a:off x="1997973" y="1986101"/>
            <a:ext cx="1208030" cy="127652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3CA14D-9FED-0FDE-C667-5E36213CA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4015">
            <a:off x="6719557" y="4572589"/>
            <a:ext cx="1545142" cy="1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3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3813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Коррекционно-образовательные задачи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dirty="0">
                <a:solidFill>
                  <a:schemeClr val="tx1"/>
                </a:solidFill>
              </a:rPr>
              <a:t>Закреплять представления об осени и ее приметах.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2. Уточнить, расширить и активизировать словарь по теме «Осень» (осень, дождь, туман, слякоть, ветер, туча, лист, листопад; хмурый, дождливый, ненастный, пасмурный, короткий, ясный, длинный; идти, желтеть, краснеть, дуть, опадать; пасмурно, солнечно, дождливо, ясно).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3. Овладевать различными способами словообразования - учить образовать притяжательные прилагательные. </a:t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4. Совершенствовать грамматический строй речи – учить согласовывать прилагательные с существительными в роде и числе в именительном падеже, составлять простые предложения из 3-4 слов и распространять их прилагательными</a:t>
            </a:r>
            <a:r>
              <a:rPr lang="ru-RU" sz="2000" dirty="0"/>
              <a:t>)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задачи.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Развивать речевое дыхание – формировать длительный плавный выдох; мелкую моторику рук, зрительное внимание, мышление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Воспитательные задачи. </a:t>
            </a:r>
            <a:r>
              <a:rPr lang="ru-RU" sz="2000" dirty="0">
                <a:solidFill>
                  <a:schemeClr val="tx1"/>
                </a:solidFill>
              </a:rPr>
              <a:t>Формирование у детей навыков сотрудничества, взаимопонимания, доброжелательности, самостоятельности, инициативности, ответственности. Воспитание любви и бережного отношения к природе.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24744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97666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>
                <a:solidFill>
                  <a:srgbClr val="C00000"/>
                </a:solidFill>
              </a:rPr>
              <a:t>Игра «Расскажи об осени».  Беседа об осени </a:t>
            </a:r>
          </a:p>
          <a:p>
            <a:pPr marL="0" indent="0" algn="just">
              <a:buNone/>
            </a:pPr>
            <a:r>
              <a:rPr lang="ru-RU" dirty="0"/>
              <a:t>Цель: Совершенствовать грамматический строй речи, обогащать и активизировать словарь.</a:t>
            </a:r>
          </a:p>
          <a:p>
            <a:pPr marL="0" indent="0" algn="just">
              <a:buNone/>
            </a:pPr>
            <a:r>
              <a:rPr lang="ru-RU" dirty="0"/>
              <a:t>Составить простые предложения из 3-4 слов по картинкам.</a:t>
            </a:r>
          </a:p>
          <a:p>
            <a:pPr marL="0" indent="0" algn="just">
              <a:buNone/>
            </a:pPr>
            <a:r>
              <a:rPr lang="ru-RU" dirty="0"/>
              <a:t>Распространить их прилагательными. Например: Вот и</a:t>
            </a:r>
          </a:p>
          <a:p>
            <a:pPr marL="0" indent="0" algn="just">
              <a:buNone/>
            </a:pPr>
            <a:r>
              <a:rPr lang="ru-RU" dirty="0"/>
              <a:t>наступила осень. (Вот и наступила холодная сырая осень).</a:t>
            </a:r>
          </a:p>
          <a:p>
            <a:pPr marL="0" indent="0" algn="just">
              <a:buNone/>
            </a:pPr>
            <a:r>
              <a:rPr lang="ru-RU" dirty="0"/>
              <a:t>Солнце стало прятаться за тучами. (Теплое солнышко часто стало прятаться за серыми, хмурыми тучами). </a:t>
            </a:r>
          </a:p>
          <a:p>
            <a:pPr marL="514350" indent="-514350" algn="just">
              <a:buNone/>
            </a:pPr>
            <a:r>
              <a:rPr lang="ru-RU" dirty="0"/>
              <a:t>Часто идут дожди. (Часто идут холодные, долгие дожди.)</a:t>
            </a:r>
          </a:p>
          <a:p>
            <a:pPr marL="0" indent="0" algn="just">
              <a:buNone/>
            </a:pPr>
            <a:r>
              <a:rPr lang="ru-RU" dirty="0"/>
              <a:t>Трава стала желтеть. (Зеленая травка стала желтеть). Листья стали желтеть. (Листья на деревья стали золотыми и красными).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0BFC-9F60-C7AD-F61D-AC3C63EF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6FA0BD-7693-81C4-12FA-65BDDD28D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" y="0"/>
            <a:ext cx="9138304" cy="6870560"/>
          </a:xfrm>
        </p:spPr>
      </p:pic>
    </p:spTree>
    <p:extLst>
      <p:ext uri="{BB962C8B-B14F-4D97-AF65-F5344CB8AC3E}">
        <p14:creationId xmlns:p14="http://schemas.microsoft.com/office/powerpoint/2010/main" val="304954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7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" y="97457"/>
            <a:ext cx="9144000" cy="126876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Игровое упражнение «Листопад»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Цель: развитие речевого дыхания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/>
              <a:t>Помоги Ежику. </a:t>
            </a:r>
          </a:p>
          <a:p>
            <a:pPr algn="ctr">
              <a:buNone/>
            </a:pPr>
            <a:r>
              <a:rPr lang="ru-RU" dirty="0"/>
              <a:t>Объясни и покажи ему, что</a:t>
            </a:r>
          </a:p>
          <a:p>
            <a:pPr algn="ctr">
              <a:buNone/>
            </a:pPr>
            <a:r>
              <a:rPr lang="ru-RU" dirty="0"/>
              <a:t>такое листопад. </a:t>
            </a:r>
          </a:p>
          <a:p>
            <a:pPr algn="ctr">
              <a:buNone/>
            </a:pPr>
            <a:r>
              <a:rPr lang="ru-RU" dirty="0"/>
              <a:t>Подуй на деревья.</a:t>
            </a:r>
          </a:p>
          <a:p>
            <a:pPr algn="just">
              <a:buNone/>
            </a:pPr>
            <a:r>
              <a:rPr lang="ru-RU" dirty="0"/>
              <a:t>    Методическое указание  Следите, чтобы ребенок делал</a:t>
            </a:r>
          </a:p>
          <a:p>
            <a:pPr algn="just">
              <a:buNone/>
            </a:pPr>
            <a:r>
              <a:rPr lang="ru-RU" dirty="0"/>
              <a:t>вдох только через нос, выдох через рот - дул на картинку с</a:t>
            </a:r>
          </a:p>
          <a:p>
            <a:pPr algn="just">
              <a:buNone/>
            </a:pPr>
            <a:r>
              <a:rPr lang="ru-RU" dirty="0"/>
              <a:t>изображением осени. Необходимо следить, чтобы он не</a:t>
            </a:r>
          </a:p>
          <a:p>
            <a:pPr algn="just">
              <a:buNone/>
            </a:pPr>
            <a:r>
              <a:rPr lang="ru-RU" dirty="0"/>
              <a:t>поднимал плечи во время вдоха. </a:t>
            </a:r>
          </a:p>
          <a:p>
            <a:pPr algn="just">
              <a:buNone/>
            </a:pPr>
            <a:r>
              <a:rPr lang="ru-RU" dirty="0"/>
              <a:t>     По щелчку мыши в воздухе начинает кружиться листок.</a:t>
            </a:r>
          </a:p>
          <a:p>
            <a:pPr algn="just">
              <a:buNone/>
            </a:pPr>
            <a:r>
              <a:rPr lang="ru-RU" dirty="0"/>
              <a:t>Дуть на картинку до тех пор, пока не опадут все листочки.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sz="2400" b="1" i="1" dirty="0">
                <a:solidFill>
                  <a:srgbClr val="C00000"/>
                </a:solidFill>
              </a:rPr>
              <a:t>пражнение на координацию речи с движением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«Дом»</a:t>
            </a:r>
            <a:r>
              <a:rPr lang="ru-RU" sz="24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Цель: помогает создавать условия для успешного обучения каждого ребенка. Способствует развитию мелкой моторики пальцев, исправлению двигательных, речевых, поведенческих расстройств, нарушений общения, недостаточности высших психических функций.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Comic Sans MS" pitchFamily="66" charset="0"/>
              </a:rPr>
              <a:t>Дети, стоя кругом, повторяют за педагогом движения и слова: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Я хочу построить дом, (Руки сложить домиком, и поднять над головой)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Чтоб окошко было в нём, (Пальчики обеих рук соединить в кружочек. Руки перед собой, на уровне груди.)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Чтоб у дома дверь была, (руки вытягиваем вперед. Ладошки рук соединяем вместе вертикально)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Рядом чтоб сосна росла. (Одну руку поднимаем вверх и «растопыриваем» пальчики)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Чтоб вокруг забор стоял, Пёс ворота охранял,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Comic Sans MS" pitchFamily="66" charset="0"/>
              </a:rPr>
              <a:t>     (Соединяем руки в замочек и делаем круг перед собой)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Солнце было, дождик шёл, (Сначала поднимаем руки вверх, пальцы «растопырены». Затем пальцы опускаем вниз, делаем «стряхивающие» движения)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omic Sans MS" pitchFamily="66" charset="0"/>
              </a:rPr>
              <a:t>И тюльпан в саду расцвёл! (Соединяем вместе ладошки и медленно раскрываем пальчики – «бутончик тюльпана»)</a:t>
            </a:r>
          </a:p>
        </p:txBody>
      </p:sp>
    </p:spTree>
    <p:extLst>
      <p:ext uri="{BB962C8B-B14F-4D97-AF65-F5344CB8AC3E}">
        <p14:creationId xmlns:p14="http://schemas.microsoft.com/office/powerpoint/2010/main" val="303390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Логопедическая сказка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"Ёжик и осень"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Ёжик проснулся осенним утром в своей уютной норке.</a:t>
            </a:r>
          </a:p>
          <a:p>
            <a:pPr algn="just"/>
            <a:r>
              <a:rPr lang="ru-RU" dirty="0"/>
              <a:t>Понюхал воздух, он понял, что в норке похолодало.</a:t>
            </a:r>
          </a:p>
          <a:p>
            <a:pPr algn="just"/>
            <a:r>
              <a:rPr lang="ru-RU" dirty="0"/>
              <a:t>Выглянул из норки и увидел, что за ночь листья и трава, пожелтели. Солнышко низко в небе стоит.</a:t>
            </a:r>
          </a:p>
          <a:p>
            <a:pPr algn="just"/>
            <a:r>
              <a:rPr lang="ru-RU" dirty="0"/>
              <a:t>Ух! Ух! - услышал ёжик сверху. Это был филин.</a:t>
            </a:r>
          </a:p>
          <a:p>
            <a:pPr algn="just"/>
            <a:r>
              <a:rPr lang="ru-RU" dirty="0"/>
              <a:t>Почему все желтое?</a:t>
            </a:r>
          </a:p>
          <a:p>
            <a:pPr algn="just"/>
            <a:r>
              <a:rPr lang="ru-RU" dirty="0"/>
              <a:t>Солнышко холоднее стало. А зимой еще холоднее будет.</a:t>
            </a:r>
          </a:p>
          <a:p>
            <a:pPr algn="just"/>
            <a:r>
              <a:rPr lang="ru-RU" dirty="0"/>
              <a:t>Иди ложись в своей норке. И спи.</a:t>
            </a:r>
          </a:p>
          <a:p>
            <a:pPr algn="just"/>
            <a:r>
              <a:rPr lang="ru-RU" dirty="0"/>
              <a:t>Проснешься весной, когда опять будет тепло.</a:t>
            </a:r>
          </a:p>
          <a:p>
            <a:pPr algn="just"/>
            <a:r>
              <a:rPr lang="ru-RU" dirty="0"/>
              <a:t>Пошел ежик домой. Поел корешки, грибы и лег спать. До весны.  Снились ему радостные сны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\Desktop\klenovyj-list-shablon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5158" r="7895" b="8443"/>
          <a:stretch/>
        </p:blipFill>
        <p:spPr bwMode="auto">
          <a:xfrm rot="1769347">
            <a:off x="1363449" y="344465"/>
            <a:ext cx="592019" cy="6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a\Desktop\listya-du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30" y="260648"/>
            <a:ext cx="841534" cy="9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4942">
            <a:off x="360273" y="1756794"/>
            <a:ext cx="9271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Vika\Desktop\klenovyj-list-shablon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5158" r="7895" b="8443"/>
          <a:stretch/>
        </p:blipFill>
        <p:spPr bwMode="auto">
          <a:xfrm rot="1769347">
            <a:off x="7273962" y="3649403"/>
            <a:ext cx="592019" cy="6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Vika\Desktop\klenovyj-list-shablon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5158" r="7895" b="8443"/>
          <a:stretch/>
        </p:blipFill>
        <p:spPr bwMode="auto">
          <a:xfrm rot="1769347">
            <a:off x="6697897" y="4363953"/>
            <a:ext cx="592019" cy="6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Vika\Desktop\klenovyj-list-shablon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5158" r="7895" b="8443"/>
          <a:stretch/>
        </p:blipFill>
        <p:spPr bwMode="auto">
          <a:xfrm rot="1769347">
            <a:off x="4486271" y="2023589"/>
            <a:ext cx="592019" cy="6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18" y="2982913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31985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/>
          <a:srcRect l="18112" t="22400" r="51572" b="20201"/>
          <a:stretch>
            <a:fillRect/>
          </a:stretch>
        </p:blipFill>
        <p:spPr bwMode="auto">
          <a:xfrm>
            <a:off x="0" y="1280276"/>
            <a:ext cx="23397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D75541-9B74-A570-7D8B-5683F98243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2418">
            <a:off x="871488" y="5090970"/>
            <a:ext cx="791662" cy="6934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68593-4B35-2886-CB5D-5736A7BFC5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2239">
            <a:off x="7963794" y="4396826"/>
            <a:ext cx="749659" cy="65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CBD31-6FD5-A343-AEB7-F42A3151BC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4635">
            <a:off x="5246838" y="260648"/>
            <a:ext cx="739087" cy="647376"/>
          </a:xfrm>
          <a:prstGeom prst="rect">
            <a:avLst/>
          </a:prstGeom>
        </p:spPr>
      </p:pic>
      <p:pic>
        <p:nvPicPr>
          <p:cNvPr id="6" name="Picture 3" descr="C:\Users\Vika\Desktop\listya-duba.png">
            <a:extLst>
              <a:ext uri="{FF2B5EF4-FFF2-40B4-BE49-F238E27FC236}">
                <a16:creationId xmlns:a16="http://schemas.microsoft.com/office/drawing/2014/main" id="{4EF67A5A-EF86-80EC-19BE-4C91A23D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7641">
            <a:off x="5280093" y="5632695"/>
            <a:ext cx="841534" cy="9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ika\Desktop\listya-duba.png">
            <a:extLst>
              <a:ext uri="{FF2B5EF4-FFF2-40B4-BE49-F238E27FC236}">
                <a16:creationId xmlns:a16="http://schemas.microsoft.com/office/drawing/2014/main" id="{EA5BDBED-A32B-E3D6-C69F-7F2858EA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2950" y="2004355"/>
            <a:ext cx="841534" cy="9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853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Тема Office</vt:lpstr>
      <vt:lpstr>         Дидактический материал  для  занятий по развитию речи  по теме «Осень»  для детей 5-6 лет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Игровое упражнение «Листопад» Цель: развитие речевого дыхания</vt:lpstr>
      <vt:lpstr>Презентация PowerPoint</vt:lpstr>
      <vt:lpstr>Логопедическая сказка "Ёжик и осень" </vt:lpstr>
      <vt:lpstr>Презентация PowerPoint</vt:lpstr>
      <vt:lpstr>Физкультминутка</vt:lpstr>
      <vt:lpstr>Игровое упражнение «Чей листочек?»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Vika</dc:creator>
  <cp:lastModifiedBy>1</cp:lastModifiedBy>
  <cp:revision>28</cp:revision>
  <dcterms:created xsi:type="dcterms:W3CDTF">2020-09-19T08:57:04Z</dcterms:created>
  <dcterms:modified xsi:type="dcterms:W3CDTF">2026-05-22T10:52:09Z</dcterms:modified>
</cp:coreProperties>
</file>