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2" r:id="rId2"/>
    <p:sldId id="293" r:id="rId3"/>
    <p:sldId id="296" r:id="rId4"/>
    <p:sldId id="297" r:id="rId5"/>
    <p:sldId id="298" r:id="rId6"/>
    <p:sldId id="314" r:id="rId7"/>
    <p:sldId id="302" r:id="rId8"/>
    <p:sldId id="306" r:id="rId9"/>
    <p:sldId id="307" r:id="rId10"/>
    <p:sldId id="315" r:id="rId11"/>
    <p:sldId id="316" r:id="rId12"/>
    <p:sldId id="317" r:id="rId13"/>
    <p:sldId id="318" r:id="rId14"/>
    <p:sldId id="319" r:id="rId15"/>
    <p:sldId id="320" r:id="rId16"/>
    <p:sldId id="31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4FEBA"/>
    <a:srgbClr val="EEFA7A"/>
    <a:srgbClr val="FCA8F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015" autoAdjust="0"/>
  </p:normalViewPr>
  <p:slideViewPr>
    <p:cSldViewPr>
      <p:cViewPr varScale="1">
        <p:scale>
          <a:sx n="66" d="100"/>
          <a:sy n="66" d="100"/>
        </p:scale>
        <p:origin x="-14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55BEB-E11C-41C6-A48C-E179045C6F32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9E3B66-1ACC-48C8-A44B-8FADAAF718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7284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449" y="699567"/>
            <a:ext cx="8809551" cy="6158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51520" y="260648"/>
            <a:ext cx="6264696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города Ростова-на-Дону «Детский сад №254»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</a:p>
          <a:p>
            <a:pPr lvl="0"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эмоционального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интеллекта у детей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дошкольного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возраста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>
              <a:tabLst>
                <a:tab pos="5834063" algn="l"/>
              </a:tabLs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Акимова К.М.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9939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0876" y="621251"/>
            <a:ext cx="8913124" cy="623674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0"/>
            <a:ext cx="5976664" cy="52292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актеров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школу актеров принимаются дети после небольшой проверки.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нужно: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Нахмуриться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осенняя туча; рассерженный человек;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Загрустить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царевна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Несмеяна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заболевший ребенок; ослик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Злиться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злая волшебница; два барана на мосту; голодный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ребенок,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которого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отняли мяч;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Испугаться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заяц, увидевший волка; птенец, который выпал из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гнезда; котенок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которого лает злая собака;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Улыбнуться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кот на солнышке; хитрая лиса; мама; будто ты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увидел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чудо</a:t>
            </a:r>
          </a:p>
        </p:txBody>
      </p:sp>
    </p:spTree>
    <p:extLst>
      <p:ext uri="{BB962C8B-B14F-4D97-AF65-F5344CB8AC3E}">
        <p14:creationId xmlns:p14="http://schemas.microsoft.com/office/powerpoint/2010/main" xmlns="" val="2882383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2980" y="692696"/>
            <a:ext cx="8811020" cy="61653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Этюды-ситуации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5987008" cy="47525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«Два сердитых мальчика», этюд на выражение гнева.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Мальчики поссорились. Они очень сердиты, сдвинули брови, размахивают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руками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наступают друг на друга, вот-вот подерутся.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«Страх», этюд на выражение страха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Мальчик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боится одиночества. Но однажды он остался дома один. Ему стало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страшно, что он даже не мог играть. Мальчик сидит неподвижно на стуле и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страхом смотрит на дверь: а вдруг за ней кто-то притаился.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«Удивление», этюд на выражение удивления.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 очень удивился: он увидел, как фокусник посадил в пустой чемодан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кошку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закрыл его, а когда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открыл…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чемодана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выпрыгнула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собака.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«Новая кукла», этюд на выражение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радости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подарили новую куклу. Она рада, весело скачет, кружится,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показывает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 желанный подарок, прижимает ее к себе и снова кружится.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30233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2696"/>
            <a:ext cx="8811020" cy="6165304"/>
          </a:xfrm>
          <a:prstGeom prst="rect">
            <a:avLst/>
          </a:prstGeom>
        </p:spPr>
      </p:pic>
      <p:pic>
        <p:nvPicPr>
          <p:cNvPr id="1026" name="Picture 2" descr="C:\Users\педагог-психолог\Downloads\40d99f21-a6bc-4a72-85ad-fe84aa83c68c.jpg"/>
          <p:cNvPicPr>
            <a:picLocks noChangeAspect="1" noChangeArrowheads="1"/>
          </p:cNvPicPr>
          <p:nvPr/>
        </p:nvPicPr>
        <p:blipFill>
          <a:blip r:embed="rId3" cstate="print"/>
          <a:srcRect l="1766" t="38187" r="29328" b="2012"/>
          <a:stretch>
            <a:fillRect/>
          </a:stretch>
        </p:blipFill>
        <p:spPr bwMode="auto">
          <a:xfrm>
            <a:off x="5004048" y="764704"/>
            <a:ext cx="3927546" cy="4544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педагог-психолог\Downloads\a661987c-e49f-4382-856b-6c0183eac3b7.jpg"/>
          <p:cNvPicPr>
            <a:picLocks noChangeAspect="1" noChangeArrowheads="1"/>
          </p:cNvPicPr>
          <p:nvPr/>
        </p:nvPicPr>
        <p:blipFill>
          <a:blip r:embed="rId4" cstate="print"/>
          <a:srcRect t="14844" r="782" b="11610"/>
          <a:stretch>
            <a:fillRect/>
          </a:stretch>
        </p:blipFill>
        <p:spPr bwMode="auto">
          <a:xfrm>
            <a:off x="256078" y="692696"/>
            <a:ext cx="4517138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2980" y="692696"/>
            <a:ext cx="8811020" cy="6165304"/>
          </a:xfrm>
          <a:prstGeom prst="rect">
            <a:avLst/>
          </a:prstGeom>
        </p:spPr>
      </p:pic>
      <p:pic>
        <p:nvPicPr>
          <p:cNvPr id="2051" name="Picture 3" descr="C:\Users\педагог-психолог\Downloads\7f6e4e22-d70d-4fbc-9e66-c5f12c2e3f61.jpg"/>
          <p:cNvPicPr>
            <a:picLocks noChangeAspect="1" noChangeArrowheads="1"/>
          </p:cNvPicPr>
          <p:nvPr/>
        </p:nvPicPr>
        <p:blipFill>
          <a:blip r:embed="rId3" cstate="print"/>
          <a:srcRect l="12594" t="44095" r="15548"/>
          <a:stretch>
            <a:fillRect/>
          </a:stretch>
        </p:blipFill>
        <p:spPr bwMode="auto">
          <a:xfrm>
            <a:off x="179511" y="476672"/>
            <a:ext cx="4373209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педагог-психолог\Downloads\a6012dc2-a19c-4509-8395-925f4b23cd22.jpg"/>
          <p:cNvPicPr>
            <a:picLocks noChangeAspect="1" noChangeArrowheads="1"/>
          </p:cNvPicPr>
          <p:nvPr/>
        </p:nvPicPr>
        <p:blipFill>
          <a:blip r:embed="rId4" cstate="print"/>
          <a:srcRect l="4922" t="47047" r="30111"/>
          <a:stretch>
            <a:fillRect/>
          </a:stretch>
        </p:blipFill>
        <p:spPr bwMode="auto">
          <a:xfrm>
            <a:off x="4572000" y="620688"/>
            <a:ext cx="4089931" cy="444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0071" y="620688"/>
            <a:ext cx="8913929" cy="6237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педагог-психолог\Downloads\d4423bf9-d5fe-4e0b-84eb-1be2f6622dae.jpg"/>
          <p:cNvPicPr>
            <a:picLocks noChangeAspect="1" noChangeArrowheads="1"/>
          </p:cNvPicPr>
          <p:nvPr/>
        </p:nvPicPr>
        <p:blipFill>
          <a:blip r:embed="rId3" cstate="print"/>
          <a:srcRect l="28546" t="34497" r="13376"/>
          <a:stretch>
            <a:fillRect/>
          </a:stretch>
        </p:blipFill>
        <p:spPr bwMode="auto">
          <a:xfrm>
            <a:off x="4572000" y="296928"/>
            <a:ext cx="4032448" cy="6064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l="34585" t="5532" r="36082" b="15719"/>
          <a:stretch>
            <a:fillRect/>
          </a:stretch>
        </p:blipFill>
        <p:spPr bwMode="auto">
          <a:xfrm>
            <a:off x="467544" y="404664"/>
            <a:ext cx="3816424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8" y="142160"/>
            <a:ext cx="8958970" cy="6262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педагог-психолог\Downloads\22dcd4a4-537e-49c7-a14a-cb4efba652e5.jpg"/>
          <p:cNvPicPr>
            <a:picLocks noChangeAspect="1" noChangeArrowheads="1"/>
          </p:cNvPicPr>
          <p:nvPr/>
        </p:nvPicPr>
        <p:blipFill>
          <a:blip r:embed="rId3" cstate="print"/>
          <a:srcRect l="32281" t="30067" r="15548" b="536"/>
          <a:stretch>
            <a:fillRect/>
          </a:stretch>
        </p:blipFill>
        <p:spPr bwMode="auto">
          <a:xfrm>
            <a:off x="755576" y="332656"/>
            <a:ext cx="3394982" cy="602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педагог-психолог\Downloads\c949f5ce-d0e7-48c1-b386-3af43b203dbd.jpg"/>
          <p:cNvPicPr>
            <a:picLocks noChangeAspect="1" noChangeArrowheads="1"/>
          </p:cNvPicPr>
          <p:nvPr/>
        </p:nvPicPr>
        <p:blipFill>
          <a:blip r:embed="rId4" cstate="print"/>
          <a:srcRect l="21454" t="30805" r="15547"/>
          <a:stretch>
            <a:fillRect/>
          </a:stretch>
        </p:blipFill>
        <p:spPr bwMode="auto">
          <a:xfrm>
            <a:off x="4427984" y="317305"/>
            <a:ext cx="4176463" cy="6116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030" y="595114"/>
            <a:ext cx="8958970" cy="6262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67544" y="1052736"/>
            <a:ext cx="58326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Уделяя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интеллектуальному и физическому развитию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детей, нельзя забывать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то, что счастливый человек – здоровый человек, который понимает себя и свои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чувства, ведь </a:t>
            </a:r>
            <a:r>
              <a:rPr lang="ru-RU" sz="24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эмоции и</a:t>
            </a:r>
            <a:r>
              <a:rPr lang="en-US" sz="24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эмоциональный интеллект</a:t>
            </a:r>
            <a:r>
              <a:rPr lang="en-US" sz="24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— это</a:t>
            </a:r>
            <a:r>
              <a:rPr lang="en-US" sz="24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настоящие помощники не</a:t>
            </a:r>
            <a:r>
              <a:rPr lang="en-US" sz="24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только в</a:t>
            </a:r>
            <a:r>
              <a:rPr lang="en-US" sz="24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жизни, но</a:t>
            </a:r>
            <a:r>
              <a:rPr lang="en-US" sz="24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и</a:t>
            </a:r>
            <a:r>
              <a:rPr lang="en-US" sz="24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</a:t>
            </a:r>
            <a:r>
              <a:rPr lang="en-US" sz="24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обучении ребенка.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3273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0876" y="621251"/>
            <a:ext cx="8913124" cy="62367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404664"/>
            <a:ext cx="604867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Эмоциональный интеллект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способность тщательного постижения, оценки и выражения эмоций; способность понимания эмоций и эмоциональных знаний; а также способность управления эмоциями, которая содействует эмоциональному и интеллектуальному росту личности.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детей дошкольного возраста – одно из важнейших направлений профессиональной деятельности педагога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6968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0876" y="621251"/>
            <a:ext cx="8913124" cy="62367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260648"/>
            <a:ext cx="604867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общем понимании эмоциональный интеллект (EI) рассматривается как способность работать с эмоциями и проявлять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эмпатию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Сюда относится умение распознавать эмоции, признавать отрицательные и положительные чувства, отделять персональное восприятие от наглядных фактов, управлять собственными и чужими эмоциями.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Человек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высоким уровнем эмоционального интеллекта способен находить общий язык с окружающими людьми, внимательно относиться к своим и чужим проблемам, контролировать эмоциональные реакции и стать в будущем востребованным специалистом на работе. К таким людям чаще тянутся другие эмоционально незрелые сверстники. Эмоциональный интеллект тесно связан с психологическим здоровьем — чем он выше, тем человек более уравновешен и менее подвержен психосоматическим заболеваниям.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3343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0876" y="621251"/>
            <a:ext cx="8913124" cy="62367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9592" y="476672"/>
            <a:ext cx="53285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Пять главных составляющих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эмоционального интеллекта:</a:t>
            </a:r>
          </a:p>
          <a:p>
            <a:pPr algn="ctr"/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самосознание </a:t>
            </a:r>
          </a:p>
          <a:p>
            <a:pPr algn="ctr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самоконтроль </a:t>
            </a:r>
          </a:p>
          <a:p>
            <a:pPr algn="ctr">
              <a:buFont typeface="Arial" pitchFamily="34" charset="0"/>
              <a:buChar char="•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эмпатия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навыки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отношений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мотивация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9019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438" y="310625"/>
            <a:ext cx="8913124" cy="6236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95536" y="188641"/>
            <a:ext cx="6120680" cy="5042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Почему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эмоции так важны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Эмоции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это калейдоскоп впечатлений и переживаний, с помощью которых ребенок взаимодействует с окружающим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миром,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одновременно познавая его.</a:t>
            </a:r>
          </a:p>
          <a:p>
            <a:pPr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Эмоции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являются показателем общего состояния ребенка, его психического и физического самочувствия.</a:t>
            </a:r>
          </a:p>
          <a:p>
            <a:pPr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Эмоции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выполняют оценочную роль, побуждают ребенка к деятельности, влияют на накопление и актуализацию его опыта</a:t>
            </a:r>
          </a:p>
          <a:p>
            <a:pPr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Эмоции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помогают ребенку приспособиться к той или иной ситуации, выполняют регулирующую и охранную функции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4522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715" y="543162"/>
            <a:ext cx="9033285" cy="6314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060432" cy="576064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Зачем развивать эмоциональный интеллект?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6192688" cy="42484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эмоциональны от природы и имеют целую гамму чувств. Однако научиться управлять ими – задача не из лёгких.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Во-первых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ребёнок знает, почему у него возникает определённая эмоция, ему становится легче управлять ей и регулировать в целом своё поведение.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Во-вторых, понимая себя, ребёнок учится понимать других. Это важная составляющая для вхождения в общество детей и взрослых. Ребёнок овладевает таким важным качеством, как способностью сопереживать другим людям.      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Понимая чувства окружающих людей, ребёнок становится ответственным за свои действия, прогнозирует возможные последствия.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9400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0876" y="621251"/>
            <a:ext cx="8913124" cy="62367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692696"/>
            <a:ext cx="60486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развития эмоционального интеллекта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Идентификация эмоций;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эмоций для повышения эффективности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мышления;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эмоций;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эмоциями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7774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3571" y="449288"/>
            <a:ext cx="9167571" cy="64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67544" y="188640"/>
            <a:ext cx="604867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Лучшая форма познания эмоций - игра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упражнения для развития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эмоционального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интеллекта 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детей: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Игры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эмоциональными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пиктограммами 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этой игры нужны специальные карточки с изображениями эмоций. Предложите ребёнку вытянуть любую карточку, лежащую картинкой вниз, и изобразить эмоцию, которая на ней нарисована так, чтобы другие участники игры смогли её отгадать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Игра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«Что я чувствую сегодня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- для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этой игры можно использовать те же карточки с эмоциями, что и в предыдущей. Каждый день предлагайте ребёнку взять картинку с той эмоцией, которую он сегодня ощущал, и попросите рассказать о ней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i="1" dirty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7287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0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solidFill>
                  <a:srgbClr val="313131"/>
                </a:solidFill>
                <a:latin typeface="Geometria"/>
              </a:rPr>
              <a:t> </a:t>
            </a:r>
            <a:endParaRPr lang="ru-RU" b="1" i="0" dirty="0">
              <a:solidFill>
                <a:srgbClr val="313131"/>
              </a:solidFill>
              <a:effectLst/>
              <a:latin typeface="Geometria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0071" y="620688"/>
            <a:ext cx="8913929" cy="6237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2" y="0"/>
            <a:ext cx="626469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Кукольный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 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прекрасное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для закрепления любимых сказок, улучшения выразительности речи и развития эмоционального интеллекта через обыгрывание персонажей сказки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Игры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мячом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поиграйте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ребёнком в мяч, поочерёдно передавая его друг другу и называя эмоции и их причину. Например, «мне приятно, когда…», а дальше предлагайте свои варианты («меня хвалят», «ты мне улыбаешься» и т.д.). Предлагайте разные эмоции для закрепления у ребёнка всего спектра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Игра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«Угадай эмоцию по голосу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любые фразы и произносите их с разной интонацией, а ребёнку предложите угадать по голосу, что Вы чувствуете, затем поменяйтесь ролями. Для этой игры подойдут самые обычные фразы, например: «Я сегодня пойду в магазин», «На праздниках мы поедем в деревню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06927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377</Words>
  <Application>Microsoft Office PowerPoint</Application>
  <PresentationFormat>Экран (4:3)</PresentationFormat>
  <Paragraphs>65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Зачем развивать эмоциональный интеллект?</vt:lpstr>
      <vt:lpstr>Слайд 7</vt:lpstr>
      <vt:lpstr>Слайд 8</vt:lpstr>
      <vt:lpstr>Слайд 9</vt:lpstr>
      <vt:lpstr>Слайд 10</vt:lpstr>
      <vt:lpstr>Этюды-ситуации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педагог-психолог</cp:lastModifiedBy>
  <cp:revision>55</cp:revision>
  <dcterms:modified xsi:type="dcterms:W3CDTF">2026-06-03T07:04:11Z</dcterms:modified>
</cp:coreProperties>
</file>