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5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Ref idx="1002">
        <a:schemeClr val="dk2"/>
      </p:bgRef>
    </p:bg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defPPr/>
            <a:lvl1pPr lvl="0" algn="r">
              <a:buNone/>
              <a:defRPr sz="5600" b="1"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defPPr/>
            <a:lvl1pPr marL="0" marR="45720" lvl="0" indent="0" algn="r">
              <a:buNone/>
              <a:defRPr>
                <a:solidFill>
                  <a:schemeClr val="lt1"/>
                </a:solidFill>
              </a:defRPr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08.11.2022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bg>
      <p:bgRef idx="1002">
        <a:schemeClr val="dk2"/>
      </p:bgRef>
    </p:bg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defPPr/>
            <a:lvl1pPr lvl="0" algn="l">
              <a:buNone/>
              <a:defRPr sz="5600" b="1" cap="none" baseline="0"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defPPr/>
            <a:lvl1pPr marL="0" lvl="0" indent="0">
              <a:buNone/>
              <a:defRPr sz="2200">
                <a:solidFill>
                  <a:schemeClr val="lt1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08.11.2022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</a:bodyPr>
          <a:lstStyle>
            <a:defPPr/>
            <a:lvl1pPr lvl="0" algn="l">
              <a:buNone/>
              <a:defRPr sz="50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defPPr/>
            <a:lvl1pPr marL="0" lv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defPPr/>
            <a:lvl1pPr marL="0" lvl="0" indent="0">
              <a:buNone/>
              <a:defRPr sz="2400" b="1" cap="none" baseline="0">
                <a:solidFill>
                  <a:schemeClr val="tx2"/>
                </a:solidFill>
              </a:defRPr>
            </a:lvl1pPr>
            <a:lvl2pPr lvl="1">
              <a:buNone/>
              <a:defRPr sz="2000" b="1"/>
            </a:lvl2pPr>
            <a:lvl3pPr lvl="2">
              <a:buNone/>
              <a:defRPr sz="1800" b="1"/>
            </a:lvl3pPr>
            <a:lvl4pPr lvl="3">
              <a:buNone/>
              <a:defRPr sz="1600" b="1"/>
            </a:lvl4pPr>
            <a:lvl5pPr lvl="4">
              <a:buNone/>
              <a:defRPr sz="1600" b="1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defPPr/>
            <a:lvl1pPr lvl="0" algn="l">
              <a:buNone/>
              <a:defRPr sz="26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defPPr/>
            <a:lvl1pPr marL="0" lvl="0" indent="0" algn="l">
              <a:buNone/>
              <a:defRPr sz="1400"/>
            </a:lvl1pPr>
            <a:lvl2pPr marL="0" lvl="1" indent="0" algn="l">
              <a:buNone/>
              <a:defRPr sz="1200"/>
            </a:lvl2pPr>
            <a:lvl3pPr marL="0" lvl="2" indent="0" algn="l">
              <a:buNone/>
              <a:defRPr sz="1000"/>
            </a:lvl3pPr>
            <a:lvl4pPr marL="0" lvl="3" indent="0" algn="l">
              <a:buNone/>
              <a:defRPr sz="900"/>
            </a:lvl4pPr>
            <a:lvl5pPr marL="0" lvl="4" indent="0" algn="l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800"/>
            </a:lvl1pPr>
            <a:lvl2pPr lvl="1">
              <a:defRPr sz="2600"/>
            </a:lvl2pPr>
            <a:lvl3pPr lvl="2">
              <a:defRPr sz="2400"/>
            </a:lvl3pPr>
            <a:lvl4pPr lvl="3">
              <a:defRPr sz="20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>
            <a:solidFill>
              <a:srgbClr val="C0C0C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Shape 50"/>
          <p:cNvSpPr/>
          <p:nvPr/>
        </p:nvSpPr>
        <p:spPr>
          <a:xfrm rot="420000" flipV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defPPr/>
            <a:lvl1pPr lvl="0"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defPPr/>
            <a:lvl1pPr marL="0" lvl="0" indent="0" algn="l">
              <a:spcBef>
                <a:spcPts val="250"/>
              </a:spcBef>
              <a:buNone/>
              <a:defRPr sz="13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08.11.2022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>
            <a:solidFill>
              <a:srgbClr val="C0C0C0"/>
            </a:solidFill>
            <a:prstDash val="solid"/>
          </a:ln>
        </p:spPr>
        <p:txBody>
          <a:bodyPr/>
          <a:lstStyle>
            <a:defPPr/>
            <a:lvl1pPr marL="0" lvl="0" indent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id="57" name="Shape 57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72"/>
              <a:gd name="ODFBottom" fmla="val 656"/>
              <a:gd name="ODFWidth" fmla="val 5772"/>
              <a:gd name="ODFHeight" fmla="val 656"/>
            </a:gdLst>
            <a:ahLst/>
            <a:cxnLst/>
            <a:rect l="OXMLTextRectL" t="OXMLTextRectT" r="OXMLTextRectR" b="OXMLTextRect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Shape 58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000"/>
              <a:gd name="ODFBottom" fmla="val 595"/>
              <a:gd name="ODFWidth" fmla="val 3000"/>
              <a:gd name="ODFHeight" fmla="val 595"/>
            </a:gdLst>
            <a:ahLst/>
            <a:cxnLst/>
            <a:rect l="OXMLTextRectL" t="OXMLTextRectT" r="OXMLTextRectR" b="OXMLTextRect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72"/>
              <a:gd name="ODFBottom" fmla="val 656"/>
              <a:gd name="ODFWidth" fmla="val 5772"/>
              <a:gd name="ODFHeight" fmla="val 656"/>
            </a:gdLst>
            <a:ahLst/>
            <a:cxnLst/>
            <a:rect l="OXMLTextRectL" t="OXMLTextRectT" r="OXMLTextRectR" b="OXMLTextRect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3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OXMLTextRectL" fmla="val 0"/>
              <a:gd name="OXMLTextRectT" fmla="val 0"/>
              <a:gd name="OXMLTextRectR" fmla="val 0"/>
              <a:gd name="OXMLTextRectB" fmla="val 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000"/>
              <a:gd name="ODFBottom" fmla="val 595"/>
              <a:gd name="ODFWidth" fmla="val 3000"/>
              <a:gd name="ODFHeight" fmla="val 595"/>
            </a:gdLst>
            <a:ahLst/>
            <a:cxnLst/>
            <a:rect l="OXMLTextRectL" t="OXMLTextRectT" r="OXMLTextRectR" b="OXMLTextRect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l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08.11.2022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ft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l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marL="0" lvl="0" indent="0" algn="r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grpSp>
        <p:nvGrpSpPr>
          <p:cNvPr id="9" name="Shape 9"/>
          <p:cNvGrpSpPr/>
          <p:nvPr/>
        </p:nvGrpSpPr>
        <p:grpSpPr>
          <a:xfrm>
            <a:off x="-19017" y="202408"/>
            <a:ext cx="9180548" cy="649223"/>
            <a:chOff x="0" y="0"/>
            <a:chExt cx="9180548" cy="649223"/>
          </a:xfrm>
        </p:grpSpPr>
        <p:sp>
          <p:nvSpPr>
            <p:cNvPr id="10" name="Shape 10"/>
            <p:cNvSpPr/>
            <p:nvPr/>
          </p:nvSpPr>
          <p:spPr>
            <a:xfrm rot="21435692">
              <a:off x="0" y="0"/>
              <a:ext cx="9163050" cy="64922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OXMLTextRectL" fmla="val 0"/>
                <a:gd name="OXMLTextRectT" fmla="val 0"/>
                <a:gd name="OXMLTextRectR" fmla="val 0"/>
                <a:gd name="OXMLTextRectB" fmla="val 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72"/>
                <a:gd name="ODFBottom" fmla="val 1055"/>
                <a:gd name="ODFWidth" fmla="val 5772"/>
                <a:gd name="ODFHeight" fmla="val 1055"/>
              </a:gdLst>
              <a:ahLst/>
              <a:cxnLst/>
              <a:rect l="OXMLTextRectL" t="OXMLTextRectT" r="OXMLTextRectR" b="OXMLTextRect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chemeClr val="accent3">
                  <a:shade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 rot="21435692">
              <a:off x="4735" y="73452"/>
              <a:ext cx="9175812" cy="53035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OXMLTextRectL" fmla="val 0"/>
                <a:gd name="OXMLTextRectT" fmla="val 0"/>
                <a:gd name="OXMLTextRectR" fmla="val 0"/>
                <a:gd name="OXMLTextRectB" fmla="val 0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766"/>
                <a:gd name="ODFBottom" fmla="val 854"/>
                <a:gd name="ODFWidth" fmla="val 5766"/>
                <a:gd name="ODFHeight" fmla="val 854"/>
              </a:gdLst>
              <a:ahLst/>
              <a:cxnLst/>
              <a:rect l="OXMLTextRectL" t="OXMLTextRectT" r="OXMLTextRectR" b="OXMLTextRect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/>
            <a:lstStyle/>
            <a:p>
              <a:pPr marL="0" indent="0" algn="l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buNone/>
        <a:defRPr sz="5000" b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marL="274320" lvl="0" indent="-274320" algn="l">
        <a:buClr>
          <a:schemeClr val="accent3"/>
        </a:buClr>
        <a:buSzPts val="247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lvl="1" indent="-246888" algn="l">
        <a:buClr>
          <a:schemeClr val="accent1"/>
        </a:buClr>
        <a:buSzPts val="204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-246888" algn="l">
        <a:buClr>
          <a:schemeClr val="accent2"/>
        </a:buClr>
        <a:buSzPts val="147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8720" lvl="3" indent="-210311" algn="l">
        <a:buClr>
          <a:schemeClr val="accent3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3040" lvl="4" indent="-210311" algn="l">
        <a:buClr>
          <a:schemeClr val="accent4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lvl="5" indent="-210311" algn="l">
        <a:buClr>
          <a:schemeClr val="accent5"/>
        </a:buClr>
        <a:buSzPts val="144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lvl="6" indent="-182878" algn="l">
        <a:buClr>
          <a:schemeClr val="accent6"/>
        </a:buClr>
        <a:buSzPts val="1280"/>
        <a:buFont typeface="Wingdings 2"/>
        <a:buChar char=""/>
        <a:defRPr sz="16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lvl="7" indent="-182878" algn="l"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lvl="8" indent="-182878" algn="l">
        <a:buClr>
          <a:schemeClr val="tx2"/>
        </a:buClr>
        <a:buChar char="•"/>
        <a:defRPr sz="14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1%8E%D0%B9_(%D0%BF%D1%80%D0%B8%D1%82%D0%BE%D0%BA_%D0%9A%D0%BE%D0%BB%D1%8B%D0%BC%D1%8B)" TargetMode="External"/><Relationship Id="rId3" Type="http://schemas.openxmlformats.org/officeDocument/2006/relationships/hyperlink" Target="https://ru.wikipedia.org/wiki/%D0%9A%D0%BE%D1%80%D0%B5%D0%BD%D0%BD%D1%8B%D0%B5_%D0%BD%D0%B0%D1%80%D0%BE%D0%B4%D1%8B" TargetMode="External"/><Relationship Id="rId7" Type="http://schemas.openxmlformats.org/officeDocument/2006/relationships/hyperlink" Target="https://ru.wikipedia.org/wiki/%D0%90%D0%BD%D0%B0%D0%B4%D1%8B%D1%80%D1%8C_(%D1%80%D0%B5%D0%BA%D0%B0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5%D0%B2%D0%B5%D1%80%D0%BD%D1%8B%D0%B9_%D0%9B%D0%B5%D0%B4%D0%BE%D0%B2%D0%B8%D1%82%D1%8B%D0%B9_%D0%BE%D0%BA%D0%B5%D0%B0%D0%BD" TargetMode="External"/><Relationship Id="rId5" Type="http://schemas.openxmlformats.org/officeDocument/2006/relationships/hyperlink" Target="https://ru.wikipedia.org/wiki/%D0%98%D0%BD%D0%B4%D0%B8%D0%B3%D0%B8%D1%80%D0%BA%D0%B0" TargetMode="External"/><Relationship Id="rId4" Type="http://schemas.openxmlformats.org/officeDocument/2006/relationships/hyperlink" Target="https://ru.wikipedia.org/wiki/%D0%91%D0%B5%D1%80%D0%B8%D0%BD%D0%B3%D0%BE%D0%B2%D0%BE_%D0%BC%D0%BE%D1%80%D0%B5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5%D0%BD%D0%B5%D0%B2%D0%BE%D0%B4%D1%81%D1%82%D0%B2%D0%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B%D1%8C%D1%82%D0%B0%D0%B8%D1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2%D0%B0%D1%80%D0%B0%D0%B7%D0%B5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>
            <a:extLst>
              <a:ext uri="{FF2B5EF4-FFF2-40B4-BE49-F238E27FC236}">
                <a16:creationId xmlns:a16="http://schemas.microsoft.com/office/drawing/2014/main" id="{6EF34B57-DDE3-6246-5D95-2702055D879E}"/>
              </a:ext>
            </a:extLst>
          </p:cNvPr>
          <p:cNvSpPr txBox="1"/>
          <p:nvPr/>
        </p:nvSpPr>
        <p:spPr>
          <a:xfrm>
            <a:off x="0" y="-22522"/>
            <a:ext cx="9144000" cy="688052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80">
            <a:extLst>
              <a:ext uri="{FF2B5EF4-FFF2-40B4-BE49-F238E27FC236}">
                <a16:creationId xmlns:a16="http://schemas.microsoft.com/office/drawing/2014/main" id="{C05AE1D7-03BA-A927-3550-86EA9E0D865E}"/>
              </a:ext>
            </a:extLst>
          </p:cNvPr>
          <p:cNvSpPr txBox="1"/>
          <p:nvPr/>
        </p:nvSpPr>
        <p:spPr>
          <a:xfrm>
            <a:off x="1054708" y="462678"/>
            <a:ext cx="7691528" cy="17697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6200" marR="76200" indent="-76200" algn="ctr">
              <a:spcBef>
                <a:spcPts val="600"/>
              </a:spcBef>
              <a:spcAft>
                <a:spcPts val="600"/>
              </a:spcAft>
            </a:pPr>
            <a:r>
              <a:rPr sz="1800" b="0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  </a:t>
            </a:r>
            <a:r>
              <a:rPr lang="ru-RU"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м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униципальное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бюджетное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дошкольное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образовательное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учреждение</a:t>
            </a:r>
            <a:endParaRPr sz="1800" b="1" i="0" spc="0" dirty="0">
              <a:solidFill>
                <a:srgbClr val="34343C"/>
              </a:solidFill>
              <a:highlight>
                <a:srgbClr val="FFFFFF"/>
              </a:highlight>
              <a:latin typeface="YS Text"/>
              <a:ea typeface="YS Text"/>
              <a:cs typeface="YS Text"/>
            </a:endParaRPr>
          </a:p>
          <a:p>
            <a:pPr marL="76200" marR="76200" indent="-76200" algn="ctr">
              <a:spcBef>
                <a:spcPts val="600"/>
              </a:spcBef>
              <a:spcAft>
                <a:spcPts val="600"/>
              </a:spcAft>
            </a:pP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города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Ростова-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на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-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Дону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«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Детский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</a:t>
            </a:r>
            <a:r>
              <a:rPr sz="1800" b="1" i="0" spc="0" dirty="0" err="1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сад</a:t>
            </a:r>
            <a:r>
              <a:rPr sz="1800" b="1" i="0" spc="0" dirty="0">
                <a:solidFill>
                  <a:srgbClr val="34343C"/>
                </a:solidFill>
                <a:highlight>
                  <a:srgbClr val="FFFFFF"/>
                </a:highlight>
                <a:latin typeface="YS Text"/>
                <a:ea typeface="YS Text"/>
                <a:cs typeface="YS Text"/>
              </a:rPr>
              <a:t> № 254»</a:t>
            </a:r>
            <a:endParaRPr lang="ru-RU" sz="1800" b="1" i="0" spc="0" dirty="0">
              <a:solidFill>
                <a:srgbClr val="34343C"/>
              </a:solidFill>
              <a:highlight>
                <a:srgbClr val="FFFFFF"/>
              </a:highlight>
              <a:latin typeface="YS Text"/>
              <a:ea typeface="YS Text"/>
              <a:cs typeface="YS Text"/>
            </a:endParaRPr>
          </a:p>
          <a:p>
            <a:pPr marL="76200" marR="76200" indent="-76200" algn="ctr">
              <a:spcBef>
                <a:spcPts val="600"/>
              </a:spcBef>
              <a:spcAft>
                <a:spcPts val="600"/>
              </a:spcAft>
            </a:pPr>
            <a:endParaRPr sz="1800" b="0" i="0" spc="0" dirty="0">
              <a:solidFill>
                <a:srgbClr val="34343C"/>
              </a:solidFill>
              <a:highlight>
                <a:srgbClr val="FFFFFF"/>
              </a:highlight>
              <a:latin typeface="YS Text"/>
              <a:ea typeface="YS Text"/>
              <a:cs typeface="YS Text"/>
            </a:endParaRPr>
          </a:p>
          <a:p>
            <a:pPr marL="0" indent="0" algn="ctr"/>
            <a:r>
              <a:rPr sz="3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FFFDC-350A-FDCC-21BD-90A47BDCE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54" y="1393554"/>
            <a:ext cx="6246835" cy="4162930"/>
          </a:xfrm>
          <a:prstGeom prst="rect">
            <a:avLst/>
          </a:prstGeom>
        </p:spPr>
      </p:pic>
      <p:sp>
        <p:nvSpPr>
          <p:cNvPr id="90" name="Shape 90"/>
          <p:cNvSpPr txBox="1"/>
          <p:nvPr/>
        </p:nvSpPr>
        <p:spPr>
          <a:xfrm>
            <a:off x="6909249" y="5556484"/>
            <a:ext cx="1940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</a:t>
            </a:r>
            <a:r>
              <a:rPr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Архипцева</a:t>
            </a:r>
            <a:r>
              <a:rPr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В.В.</a:t>
            </a:r>
          </a:p>
        </p:txBody>
      </p:sp>
    </p:spTree>
    <p:extLst>
      <p:ext uri="{BB962C8B-B14F-4D97-AF65-F5344CB8AC3E}">
        <p14:creationId xmlns:p14="http://schemas.microsoft.com/office/powerpoint/2010/main" val="284994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0" y="-4258"/>
            <a:ext cx="9144000" cy="683850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84048" y="1459991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buNone/>
            </a:pPr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>В ЕДИНСТВЕ НАРОДОВ – СИЛА РОССИИ</a:t>
            </a:r>
            <a:r>
              <a:rPr sz="66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-32273"/>
            <a:ext cx="9144000" cy="688052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28595" y="337563"/>
            <a:ext cx="8188726" cy="30313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0" indent="0" algn="l"/>
            <a:r>
              <a:rPr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</a:t>
            </a:r>
            <a:r>
              <a:rPr sz="30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у́кчи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— малочисленный 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3"/>
              </a:rPr>
              <a:t>коренной народ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крайнего северо-востока Азии, разбросанный на огромной территории от 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4"/>
              </a:rPr>
              <a:t>Берингова моря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до реки 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5"/>
              </a:rPr>
              <a:t>Индигирки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и от 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6"/>
              </a:rPr>
              <a:t>Северного Ледовитого океана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до рек 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7"/>
              </a:rPr>
              <a:t>Анадырь</a:t>
            </a:r>
            <a:r>
              <a:rPr sz="2800" b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и </a:t>
            </a:r>
            <a:r>
              <a:rPr sz="2800" b="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8"/>
              </a:rPr>
              <a:t>Аню</a:t>
            </a:r>
            <a:r>
              <a:rPr sz="280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8"/>
              </a:rPr>
              <a:t>й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428875" y="3253908"/>
            <a:ext cx="4787714" cy="3552264"/>
          </a:xfrm>
          <a:prstGeom prst="rect">
            <a:avLst/>
          </a:prstGeom>
          <a:blipFill>
            <a:blip r:embed="rId9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23756"/>
            <a:ext cx="9144000" cy="6810486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71742" y="746592"/>
            <a:ext cx="3571900" cy="530042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Первоначально чукчи были просто охотниками на северных оленей, со временем  они освоили </a:t>
            </a:r>
            <a:r>
              <a:rPr sz="280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3"/>
              </a:rPr>
              <a:t>оленеводство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которое стало основой их хозяйства.</a:t>
            </a:r>
            <a:endParaRPr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9" name="Picture 99"/>
          <p:cNvPicPr/>
          <p:nvPr/>
        </p:nvPicPr>
        <p:blipFill>
          <a:blip r:embed="rId4"/>
          <a:stretch/>
        </p:blipFill>
        <p:spPr>
          <a:xfrm>
            <a:off x="3929057" y="1142984"/>
            <a:ext cx="521494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0" y="9749"/>
            <a:ext cx="9144000" cy="6810486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71472" y="714356"/>
            <a:ext cx="3857652" cy="53245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Жилище  чукчей  представляет большой шатер неправильно-многоугольной формы, крытый полотнищами из оленьих шкур, мехом наружу. Устойчивость против напора ветра придается камнями, привязываемыми к столбам и покрову шалаша. Огнище — посреди шалаша и окружено санями с хозяйственными принадлежностями. Живут они стойбищами в 2‒3 дома, которые снимаются по мере истощения оленьего корма. На лето некоторые спускаются к морю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4" name="Picture 104"/>
          <p:cNvPicPr/>
          <p:nvPr/>
        </p:nvPicPr>
        <p:blipFill>
          <a:blip r:embed="rId3"/>
          <a:stretch/>
        </p:blipFill>
        <p:spPr>
          <a:xfrm>
            <a:off x="4429124" y="1500174"/>
            <a:ext cx="4714876" cy="3786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0" y="9749"/>
            <a:ext cx="9144000" cy="6838501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43728" y="144275"/>
            <a:ext cx="4171389" cy="3090021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4628029" y="3492033"/>
            <a:ext cx="4283448" cy="3188074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5603" y="4202"/>
            <a:ext cx="9144000" cy="6852509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667000" y="676555"/>
            <a:ext cx="3728757" cy="4981014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0" y="23756"/>
            <a:ext cx="9144000" cy="682449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500034" y="642918"/>
            <a:ext cx="3857652" cy="569386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Прически женщин состоят из заплетенных по обе стороны головы кос, украшенных бусами и пуговицами. Мужчины выстригают волосы очень гладко, оставляя спереди широкую бахрому и на темени два пучка волос в виде звериных ушей.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7"/>
          <p:cNvPicPr/>
          <p:nvPr/>
        </p:nvPicPr>
        <p:blipFill>
          <a:blip r:embed="rId3"/>
          <a:srcRect r="23150"/>
          <a:stretch>
            <a:fillRect/>
          </a:stretch>
        </p:blipFill>
        <p:spPr>
          <a:xfrm>
            <a:off x="4362286" y="712076"/>
            <a:ext cx="4281680" cy="40245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-8404" y="-23812"/>
            <a:ext cx="9144000" cy="6838502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00034" y="1785926"/>
            <a:ext cx="7715304" cy="440120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Чукчи проводили несколько праздников: убой молодых оленей в августе, установка зимнего жилища (кормление созвездия Пегыттин — звезда </a:t>
            </a:r>
            <a:r>
              <a:rPr sz="280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3"/>
              </a:rPr>
              <a:t>Альтаир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и</a:t>
            </a:r>
            <a:r>
              <a:rPr sz="2800" u="sng">
                <a:solidFill>
                  <a:srgbClr val="0000FF"/>
                </a:solidFill>
                <a:latin typeface="+mn-lt"/>
                <a:ea typeface="+mn-ea"/>
                <a:cs typeface="+mn-cs"/>
                <a:hlinkClick r:id="rId4"/>
              </a:rPr>
              <a:t>Таразед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из созвездия Орла), разбивка стад весной (отделение важенок от молодых быков), праздник рогов (Кильвей) весной после отела важенок, жертвоприношения огню и др. Один или два раза в год каждая семья справляла праздник Благодарения.</a:t>
            </a:r>
            <a:endParaRPr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>
                <a:solidFill>
                  <a:srgbClr val="000000"/>
                </a:solidFill>
              </a:rPr>
              <a:t>Праздники чукчей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0" y="-18265"/>
            <a:ext cx="9144000" cy="6852509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71472" y="1428736"/>
            <a:ext cx="4429156" cy="409342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Традиционные ремёсла — выделка меха, плетение сумок из волокон кипрея и дикой ржи у женщин, обработка кости у мужчин. Развиты художественная резьба и гравировка по кости и моржовому клыку, аппликация из меха и тюленьей кожи, вышивка оленьим волосом. В 20 веке развилась сюжетная гравировка по кости и моржовому клыку. Центром косторезного искусства стала мастерская в селе Уэлен </a:t>
            </a:r>
          </a:p>
        </p:txBody>
      </p:sp>
      <p:pic>
        <p:nvPicPr>
          <p:cNvPr id="126" name="Picture 126"/>
          <p:cNvPicPr/>
          <p:nvPr/>
        </p:nvPicPr>
        <p:blipFill>
          <a:blip r:embed="rId3"/>
          <a:srcRect r="12572"/>
          <a:stretch>
            <a:fillRect/>
          </a:stretch>
        </p:blipFill>
        <p:spPr>
          <a:xfrm>
            <a:off x="5323526" y="512876"/>
            <a:ext cx="3497576" cy="3643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</a:gradFill>
      </a:fillStyleLst>
      <a:lnStyleLst>
        <a:ln w="9525">
          <a:solidFill>
            <a:schemeClr val="phClr">
              <a:shade val="50000"/>
              <a:satMod val="103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</TotalTime>
  <Words>311</Words>
  <Application>Microsoft Office PowerPoint</Application>
  <DocSecurity>0</DocSecurity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Wingdings 2</vt:lpstr>
      <vt:lpstr>YS Text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Праздники чукчей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2</cp:revision>
  <dcterms:created xsi:type="dcterms:W3CDTF">2015-10-23T11:50:22Z</dcterms:created>
  <dcterms:modified xsi:type="dcterms:W3CDTF">2026-05-19T12:07:19Z</dcterms:modified>
</cp:coreProperties>
</file>