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</a:lvl1pPr>
            <a:lvl2pPr marL="457200" lvl="1" indent="0" algn="ctr">
              <a:buNone/>
            </a:lvl2pPr>
            <a:lvl3pPr marL="914400" lvl="2" indent="0" algn="ctr">
              <a:buNone/>
            </a:lvl3pPr>
            <a:lvl4pPr marL="1371600" lvl="3" indent="0" algn="ctr">
              <a:buNone/>
            </a:lvl4pPr>
            <a:lvl5pPr marL="1828800" lvl="4" indent="0" algn="ctr">
              <a:buNone/>
            </a:lvl5pPr>
            <a:lvl6pPr marL="2286000" lvl="5" indent="0" algn="ctr">
              <a:buNone/>
            </a:lvl6pPr>
            <a:lvl7pPr marL="2743200" lvl="6" indent="0" algn="ctr">
              <a:buNone/>
            </a:lvl7pPr>
            <a:lvl8pPr marL="3200400" lvl="7" indent="0" algn="ctr">
              <a:buNone/>
            </a:lvl8pPr>
            <a:lvl9pPr marL="3657600" lvl="8" indent="0" algn="ctr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текст и объект">
    <p:spTree>
      <p:nvGrpSpPr>
        <p:cNvPr id="1" name="Group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объект и текст">
    <p:spTree>
      <p:nvGrpSpPr>
        <p:cNvPr id="1" name="Group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четыре объекта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объект над текстом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текст над объектом"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два объекта над текстом">
    <p:spTree>
      <p:nvGrpSpPr>
        <p:cNvPr id="1" name="Group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, текст и два объекта"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/>
            </a:lvl1pPr>
            <a:lvl2pPr marL="457200" lvl="1" indent="0">
              <a:buNone/>
              <a:defRPr sz="18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400"/>
            </a:lvl4pPr>
            <a:lvl5pPr marL="1828800" lvl="4" indent="0">
              <a:buNone/>
              <a:defRPr sz="1400"/>
            </a:lvl5pPr>
            <a:lvl6pPr marL="2286000" lvl="5" indent="0">
              <a:buNone/>
              <a:defRPr sz="1400"/>
            </a:lvl6pPr>
            <a:lvl7pPr marL="2743200" lvl="6" indent="0">
              <a:buNone/>
              <a:defRPr sz="1400"/>
            </a:lvl7pPr>
            <a:lvl8pPr marL="3200400" lvl="7" indent="0">
              <a:buNone/>
              <a:defRPr sz="1400"/>
            </a:lvl8pPr>
            <a:lvl9pPr marL="3657600" lvl="8" indent="0">
              <a:buNone/>
              <a:defRPr sz="14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anchor="t"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pPr marL="0" marR="0" lvl="0" indent="0" algn="l">
              <a:lnSpc>
                <a:spcPct val="100000"/>
              </a:lnSpc>
            </a:pPr>
            <a:endParaRPr sz="3200" b="0" i="0" u="none" strike="noStrike" cap="none" spc="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>
              <a:defRPr sz="1400"/>
            </a:lvl1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lvl="0" algn="ctr">
              <a:defRPr sz="1400"/>
            </a:lvl1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0" cstate="print"/>
          <a:srcRect/>
          <a:tile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noAutofit/>
          </a:bodyPr>
          <a:lstStyle/>
          <a:p>
            <a:pPr lvl="0"/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no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l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/>
          <a:lstStyle>
            <a:defPPr/>
            <a:lvl1pPr marL="0" lvl="0" indent="0" algn="ct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>
              <a:lnSpc>
                <a:spcPct val="100000"/>
              </a:lnSpc>
            </a:pPr>
            <a:endParaRPr sz="1400" b="0" i="0" u="none" strike="noStrike" cap="none" spc="0" baseline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>
            <a:noAutofit/>
          </a:bodyPr>
          <a:lstStyle>
            <a:defPPr/>
            <a:lvl1pPr marL="0" lvl="0" indent="0" algn="r">
              <a:lnSpc>
                <a:spcPct val="100000"/>
              </a:lnSpc>
              <a:buNone/>
              <a:defRPr sz="14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457200" lvl="1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914400" lvl="2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371600" lvl="3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1828800" lvl="4" indent="0" algn="l">
              <a:lnSpc>
                <a:spcPct val="100000"/>
              </a:lnSpc>
              <a:buNone/>
              <a:defRPr sz="18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/>
            <a:r>
              <a:rPr sz="1400"/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defPPr/>
      <a:lvl1pPr marL="0" lvl="0" indent="0" algn="ctr">
        <a:lnSpc>
          <a:spcPct val="100000"/>
        </a:lnSpc>
        <a:buNone/>
        <a:defRPr sz="4400" b="0" i="0" u="none" baseline="0">
          <a:solidFill>
            <a:schemeClr val="tx2"/>
          </a:solidFill>
          <a:latin typeface="Arial"/>
          <a:ea typeface="Arial"/>
          <a:cs typeface="Arial"/>
        </a:defRPr>
      </a:lvl1pPr>
    </p:titleStyle>
    <p:bodyStyle>
      <a:defPPr/>
      <a:lvl1pPr marL="342900" lvl="0" indent="-342900" algn="l">
        <a:lnSpc>
          <a:spcPct val="100000"/>
        </a:lnSpc>
        <a:buChar char="•"/>
        <a:defRPr sz="3200" b="0" i="0" u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lnSpc>
          <a:spcPct val="100000"/>
        </a:lnSpc>
        <a:buChar char="–"/>
        <a:defRPr sz="2800" b="0" i="0" u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100000"/>
        </a:lnSpc>
        <a:buChar char="•"/>
        <a:defRPr sz="2400" b="0" i="0" u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100000"/>
        </a:lnSpc>
        <a:buChar char="–"/>
        <a:defRPr sz="2000" b="0" i="0" u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100000"/>
        </a:lnSpc>
        <a:buChar char="»"/>
        <a:defRPr sz="2000" b="0" i="0" u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lnSpc>
          <a:spcPct val="100000"/>
        </a:lnSpc>
        <a:buNone/>
        <a:defRPr sz="1800" b="0" i="0" u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lnSpc>
          <a:spcPct val="100000"/>
        </a:lnSpc>
        <a:buNone/>
        <a:defRPr sz="1800" b="0" i="0" u="none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lnSpc>
          <a:spcPct val="100000"/>
        </a:lnSpc>
        <a:buNone/>
        <a:defRPr sz="1800" b="0" i="0" u="none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lnSpc>
          <a:spcPct val="100000"/>
        </a:lnSpc>
        <a:buNone/>
        <a:defRPr sz="1800" b="0" i="0" u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lnSpc>
          <a:spcPct val="100000"/>
        </a:lnSpc>
        <a:buNone/>
        <a:defRPr sz="1800" b="0" i="0" u="none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33" name="Shape 133"/>
          <p:cNvSpPr txBox="1"/>
          <p:nvPr/>
        </p:nvSpPr>
        <p:spPr>
          <a:xfrm>
            <a:off x="0" y="0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93776" y="386048"/>
            <a:ext cx="83393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8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муниципальное бюджетное дошкольное образовательное учреждение</a:t>
            </a:r>
            <a:endParaRPr sz="180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800" b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города Ростова-на-Дону «Детский сад №254»</a:t>
            </a:r>
            <a:endParaRPr sz="180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5" name="Shape 135"/>
          <p:cNvSpPr txBox="1"/>
          <p:nvPr/>
        </p:nvSpPr>
        <p:spPr>
          <a:xfrm>
            <a:off x="1000444" y="2201355"/>
            <a:ext cx="7577333" cy="1333499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6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Достопримечательности города Ростова-на-Дону</a:t>
            </a:r>
          </a:p>
          <a:p>
            <a:pPr algn="ctr">
              <a:buNone/>
            </a:pPr>
            <a:endParaRPr sz="3600" b="1">
              <a:solidFill>
                <a:srgbClr val="262673"/>
              </a:solidFill>
            </a:endParaRPr>
          </a:p>
          <a:p>
            <a:pPr algn="ctr">
              <a:buNone/>
            </a:pPr>
            <a:endParaRPr sz="3600" b="1">
              <a:solidFill>
                <a:srgbClr val="262673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 sz="3600" b="1">
              <a:solidFill>
                <a:srgbClr val="262673"/>
              </a:solidFill>
            </a:endParaRPr>
          </a:p>
          <a:p>
            <a:pPr algn="ctr">
              <a:buNone/>
            </a:pPr>
            <a:endParaRPr sz="3600" b="1">
              <a:solidFill>
                <a:srgbClr val="26267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6" name="Shape 136"/>
          <p:cNvSpPr txBox="1"/>
          <p:nvPr/>
        </p:nvSpPr>
        <p:spPr>
          <a:xfrm>
            <a:off x="4275952" y="5147361"/>
            <a:ext cx="4295070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r">
              <a:buNone/>
            </a:pPr>
            <a:r>
              <a:rPr sz="20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Подготовила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: </a:t>
            </a:r>
            <a:r>
              <a:rPr sz="2000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Архипцева</a:t>
            </a:r>
            <a:r>
              <a:rPr sz="20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В.В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sz="2000" b="1" dirty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205" name="Shape 205"/>
          <p:cNvSpPr txBox="1"/>
          <p:nvPr/>
        </p:nvSpPr>
        <p:spPr>
          <a:xfrm>
            <a:off x="-9653" y="-11584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" name="Shape 206"/>
          <p:cNvSpPr txBox="1"/>
          <p:nvPr/>
        </p:nvSpPr>
        <p:spPr>
          <a:xfrm>
            <a:off x="375851" y="191787"/>
            <a:ext cx="8426860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Памятник «Солдатам Победы»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4842304" y="964084"/>
            <a:ext cx="3586034" cy="4811412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8" name="Shape 208"/>
          <p:cNvSpPr txBox="1"/>
          <p:nvPr/>
        </p:nvSpPr>
        <p:spPr>
          <a:xfrm>
            <a:off x="414465" y="1285875"/>
            <a:ext cx="3600002" cy="371475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Накануне празднования 70-й годовщины Победы в Великой Отечественной войне в Советском районе на Аллее роз открыли памятник Солдатам Победы.</a:t>
            </a:r>
          </a:p>
          <a:p>
            <a:pPr algn="just"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Фигура солдата из бронзы возвышается на гранитном постаменте. Над созданием скульптуры работал известный ростовский скульптор Анатолий Скнарин. Высота всей конструкции - около 5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40" name="Shape 1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41" name="Shape 141"/>
          <p:cNvSpPr txBox="1"/>
          <p:nvPr/>
        </p:nvSpPr>
        <p:spPr>
          <a:xfrm>
            <a:off x="-9653" y="-11584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453081" y="178915"/>
            <a:ext cx="8208041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24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«Памятник основателям крепости святителя Дмитрия Ростовского»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47135" y="1453206"/>
            <a:ext cx="5058546" cy="3784255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5492343" y="980728"/>
            <a:ext cx="3256121" cy="2852351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Основателям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крепости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святителя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Дмитрия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Ростовского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—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скульптурная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композиция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Ростова-на-Дону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честь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исторических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личностей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связанных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основанием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крепости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ему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49" name="Shape 149"/>
          <p:cNvSpPr txBox="1"/>
          <p:nvPr/>
        </p:nvSpPr>
        <p:spPr>
          <a:xfrm>
            <a:off x="2574" y="-14158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1032304" y="269017"/>
            <a:ext cx="7062468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Памятник Елизавете Петровне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34263" y="873983"/>
            <a:ext cx="3059584" cy="5480737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4139952" y="1196752"/>
            <a:ext cx="3600002" cy="2517689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Елизавете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Петровне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бронзовая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гранитном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постаменте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Покровском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сквере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Ростова-на-Дону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Посвящён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императрице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указу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Темерницкая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таможня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постоянное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поселение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годом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57" name="Shape 157"/>
          <p:cNvSpPr txBox="1"/>
          <p:nvPr/>
        </p:nvSpPr>
        <p:spPr>
          <a:xfrm>
            <a:off x="-9653" y="-11584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787743" y="269017"/>
            <a:ext cx="7474359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Памятник купцу-коробейнику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131290" y="899726"/>
            <a:ext cx="5604303" cy="4179487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5868144" y="836712"/>
            <a:ext cx="2879189" cy="5812824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бородатого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широкоплечего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торговца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держит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плече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написано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Торгуй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праведно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барышах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будешь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!».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Рядом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купцом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находится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Существует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поверье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потереть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ладошкой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одежду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задуманное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исполнится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денег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карманах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прибудет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принято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класть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коробейнику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копилку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наплечный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короб-сумку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монетки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гладить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кошку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взяв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оттопыренный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палец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левой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загадывать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желание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купцу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Ростова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олицетворяет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символ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города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нравится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всем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1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горожанам</a:t>
            </a:r>
            <a:r>
              <a:rPr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endParaRPr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65" name="Shape 165"/>
          <p:cNvSpPr txBox="1"/>
          <p:nvPr/>
        </p:nvSpPr>
        <p:spPr>
          <a:xfrm>
            <a:off x="-9653" y="-11584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2087777" y="243272"/>
            <a:ext cx="5299055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Монумент «Штурм»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401594" y="1028442"/>
            <a:ext cx="3547419" cy="4747054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8" name="Shape 168"/>
          <p:cNvSpPr txBox="1"/>
          <p:nvPr/>
        </p:nvSpPr>
        <p:spPr>
          <a:xfrm>
            <a:off x="4340310" y="1852226"/>
            <a:ext cx="3600002" cy="2775121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На гранитном постаменте размещена скульптурная группа идущих в атаку солдат. Над ними возвышается 18-метровая металлическая стрела, указывающая направление главного удара советских войск. Рядом с монументом находится братская могила погибших бойцов. На гранитных плитах выбиты их имена.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73" name="Shape 173"/>
          <p:cNvSpPr txBox="1"/>
          <p:nvPr/>
        </p:nvSpPr>
        <p:spPr>
          <a:xfrm>
            <a:off x="-9653" y="-11584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" name="Shape 174"/>
          <p:cNvSpPr txBox="1"/>
          <p:nvPr/>
        </p:nvSpPr>
        <p:spPr>
          <a:xfrm>
            <a:off x="2564027" y="269017"/>
            <a:ext cx="3600002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Памятник Ленину 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5022506" y="1015570"/>
            <a:ext cx="3734920" cy="4978743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611560" y="980728"/>
            <a:ext cx="3600002" cy="371475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Бронзовая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фигура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стоит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пьедестале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облицованном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гранитными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плитами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None/>
            </a:pP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высота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12,5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метров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постаменте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выбиты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надписи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лицевой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южной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грани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 «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Владимиру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Ильичу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Ленину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боковых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западной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восточной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 «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Основателю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Советского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Создателю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коммунистической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партии</a:t>
            </a:r>
            <a:r>
              <a:rPr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l">
              <a:buNone/>
            </a:pPr>
            <a:endParaRPr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81" name="Shape 181"/>
          <p:cNvSpPr txBox="1"/>
          <p:nvPr/>
        </p:nvSpPr>
        <p:spPr>
          <a:xfrm>
            <a:off x="-9653" y="-11584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1199635" y="178915"/>
            <a:ext cx="6856522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Памятник скрипачу Моне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884905" y="1092800"/>
            <a:ext cx="2917996" cy="5210432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971600" y="1052736"/>
            <a:ext cx="3600002" cy="2916709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16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Соломон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Наумович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Телесин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прозвище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Моня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ростовский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скрипач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ветеран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Великой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Александра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Розенбаума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Скрипач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ростовский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Моня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Его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жизнь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творчество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частью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истории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 err="1">
                <a:latin typeface="Times New Roman" pitchFamily="18" charset="0"/>
                <a:cs typeface="Times New Roman" pitchFamily="18" charset="0"/>
              </a:rPr>
              <a:t>Ростова-на-Дону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89" name="Shape 189"/>
          <p:cNvSpPr txBox="1"/>
          <p:nvPr/>
        </p:nvSpPr>
        <p:spPr>
          <a:xfrm>
            <a:off x="-36040" y="-1286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324365" y="256145"/>
            <a:ext cx="8516962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Памятник «Женщина с ведром»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68926" y="1221517"/>
            <a:ext cx="2853638" cy="5107459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4546256" y="1170030"/>
            <a:ext cx="3600002" cy="5143499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История создания: памятник посвящён появлению водопровода в городе, который был проложен в 1865 году возле Богатяновского источника. </a:t>
            </a:r>
          </a:p>
          <a:p>
            <a:pPr algn="just"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Авторы Сергей Олешня и Анатолий Дементьев. Перед созданием композиции они изучали строение первых водопроводных колонок, а также одежду и обувь женщин тех лет. </a:t>
            </a:r>
          </a:p>
          <a:p>
            <a:pPr algn="just">
              <a:buNone/>
            </a:pPr>
            <a:endParaRPr sz="1600" b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Образ женщины выбран неслучайно именно на плечи женщин в то время ложилась обязанность обеспечить водой семью</a:t>
            </a: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Group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</p:sp>
      <p:sp>
        <p:nvSpPr>
          <p:cNvPr id="195" name="Shape 19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</p:sp>
      <p:sp>
        <p:nvSpPr>
          <p:cNvPr id="197" name="Shape 197"/>
          <p:cNvSpPr txBox="1"/>
          <p:nvPr/>
        </p:nvSpPr>
        <p:spPr>
          <a:xfrm>
            <a:off x="-23168" y="-14158"/>
            <a:ext cx="9137563" cy="6868297"/>
          </a:xfrm>
          <a:prstGeom prst="rect">
            <a:avLst/>
          </a:prstGeom>
          <a:blipFill>
            <a:blip r:embed="rId2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-48911" y="153172"/>
            <a:ext cx="9186286" cy="1333500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sz="3000" b="1">
                <a:solidFill>
                  <a:srgbClr val="262673"/>
                </a:solidFill>
                <a:latin typeface="+mn-lt"/>
                <a:ea typeface="+mn-ea"/>
                <a:cs typeface="+mn-cs"/>
              </a:rPr>
              <a:t>Памятник «Неизвестный солдат»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594669" y="1015570"/>
            <a:ext cx="3046712" cy="5454993"/>
          </a:xfrm>
          <a:prstGeom prst="rect">
            <a:avLst/>
          </a:prstGeom>
          <a:blipFill>
            <a:blip r:embed="rId3" cstate="print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4366054" y="925469"/>
            <a:ext cx="4430474" cy="5735594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Памятник Неизвестному Советскому Солдату — скульптурная композиция, посвящённая памяти и подвигу всех солдат-освободителей, участвовавших в освобождении донской столицы от немецко-фашистских захватчиков в годы Великой Отечественной войны 1941–1945 годов. Автором памятника является Денис Стретович. Скульптура высотой около трёх метров установлена на постаменте и дополнена двумя пилонами, общий вес композиции составляет примерно шесть тонн.  Памятник символизирует дань уважения всем павшим и выжившим солдатам, чьи судьбы неразрывно связаны с трагическими и героическими страницами истории Великой Отечественной войны.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</TotalTime>
  <Words>556</Words>
  <Application>Microsoft Office PowerPoint</Application>
  <DocSecurity>0</DocSecurity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педагог-психолог</cp:lastModifiedBy>
  <cp:revision>1</cp:revision>
  <dcterms:created xsi:type="dcterms:W3CDTF">2026-05-15T13:12:08Z</dcterms:created>
  <dcterms:modified xsi:type="dcterms:W3CDTF">2026-05-21T10:42:24Z</dcterms:modified>
</cp:coreProperties>
</file>