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8"/>
  </p:notes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710F7-D7B8-4F3A-B0CC-CA28421EB790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A2C16-235C-47EC-B414-0D1E25B192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58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A2C16-235C-47EC-B414-0D1E25B1929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84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91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93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8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018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175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8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9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47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456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70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720FF5D-F463-4353-9040-3BE30C00DE9F}" type="datetimeFigureOut">
              <a:rPr lang="ru-RU" smtClean="0"/>
              <a:t>14.01.2025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8BC5FC1-AC2D-40E2-8A89-5937A1E7DFA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71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1708" y="758952"/>
            <a:ext cx="9603971" cy="9728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/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Использование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двусторонней  фоторамки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для детей старшего </a:t>
            </a:r>
            <a:r>
              <a:rPr lang="ru-RU" sz="3200" b="1" dirty="0">
                <a:solidFill>
                  <a:srgbClr val="FF0000"/>
                </a:solidFill>
              </a:rPr>
              <a:t>дошкольного возраста с ОНР и ЗПР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r"/>
            <a:r>
              <a:rPr lang="ru-RU" sz="4200" b="1" dirty="0" smtClean="0">
                <a:solidFill>
                  <a:srgbClr val="0070C0"/>
                </a:solidFill>
              </a:rPr>
              <a:t>Учитель-логопед Соколовская О.В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806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8" y="439129"/>
            <a:ext cx="2552060" cy="4536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2" y="439129"/>
            <a:ext cx="3275391" cy="46378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82" y="0"/>
            <a:ext cx="3357276" cy="596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7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618" y="457200"/>
            <a:ext cx="996141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ahoma" panose="020B0604030504040204" pitchFamily="34" charset="0"/>
              </a:rPr>
              <a:t>      </a:t>
            </a:r>
            <a:r>
              <a:rPr lang="ru-RU" i="0" dirty="0" smtClean="0">
                <a:effectLst/>
                <a:latin typeface="+mj-lt"/>
              </a:rPr>
              <a:t>Для дете</a:t>
            </a:r>
            <a:r>
              <a:rPr lang="ru-RU" dirty="0" smtClean="0">
                <a:latin typeface="+mj-lt"/>
              </a:rPr>
              <a:t>й, </a:t>
            </a:r>
            <a:r>
              <a:rPr lang="ru-RU" i="0" dirty="0" smtClean="0">
                <a:effectLst/>
                <a:latin typeface="+mj-lt"/>
              </a:rPr>
              <a:t>которые отстают в развитии словесно-логического мышления, с трудом овладевают операциями анализа, синтеза, сравнения и обобщения, восприятия, воображения, можно использовать </a:t>
            </a:r>
            <a:r>
              <a:rPr lang="ru-RU" dirty="0">
                <a:latin typeface="+mj-lt"/>
              </a:rPr>
              <a:t>является фоторамка  в виде дерева со съемными двусторонними рамками. </a:t>
            </a:r>
          </a:p>
          <a:p>
            <a:endParaRPr lang="ru-RU" i="0" dirty="0" smtClean="0">
              <a:effectLst/>
              <a:latin typeface="+mj-lt"/>
            </a:endParaRPr>
          </a:p>
          <a:p>
            <a:r>
              <a:rPr lang="ru-RU" dirty="0" smtClean="0">
                <a:latin typeface="+mj-lt"/>
              </a:rPr>
              <a:t>      Это один из методов работы с детьм</a:t>
            </a:r>
            <a:r>
              <a:rPr lang="ru-RU" dirty="0" smtClean="0">
                <a:latin typeface="tahoma" panose="020B0604030504040204" pitchFamily="34" charset="0"/>
              </a:rPr>
              <a:t>и </a:t>
            </a:r>
            <a:r>
              <a:rPr lang="ru-RU" dirty="0" smtClean="0"/>
              <a:t>старшего </a:t>
            </a:r>
            <a:r>
              <a:rPr lang="ru-RU" dirty="0"/>
              <a:t>дошкольного возраста с ОНР и ЗПР по всестороннему развитию </a:t>
            </a:r>
            <a:r>
              <a:rPr lang="ru-RU" dirty="0" smtClean="0"/>
              <a:t>личности.  С помощью изображений, которые помещаются в рамку с двух сторон, можно изучать: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Антонимы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Синонимы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Времена года 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Время суток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Предметы посуды, интерьера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Животных (диких/домашних)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Предметы посуды, одежды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+mj-lt"/>
              </a:rPr>
              <a:t>Тематичекие</a:t>
            </a:r>
            <a:r>
              <a:rPr lang="ru-RU" dirty="0" smtClean="0">
                <a:latin typeface="+mj-lt"/>
              </a:rPr>
              <a:t> рисунки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j-lt"/>
              </a:rPr>
              <a:t> Звуки 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+mj-lt"/>
              </a:rPr>
              <a:t>Глаголы</a:t>
            </a:r>
          </a:p>
          <a:p>
            <a:r>
              <a:rPr lang="ru-RU" b="0" i="0" dirty="0" smtClean="0">
                <a:solidFill>
                  <a:srgbClr val="333333"/>
                </a:solidFill>
                <a:effectLst/>
                <a:latin typeface="tahoma" panose="020B0604030504040204" pitchFamily="34" charset="0"/>
              </a:rPr>
              <a:t>-   Слова с уменьшительно-ласкательными суффи</a:t>
            </a:r>
            <a:r>
              <a:rPr lang="ru-RU" dirty="0" smtClean="0">
                <a:solidFill>
                  <a:srgbClr val="333333"/>
                </a:solidFill>
                <a:latin typeface="tahoma" panose="020B0604030504040204" pitchFamily="34" charset="0"/>
              </a:rPr>
              <a:t>ксами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734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i.pinimg.com/736x/d7/c0/62/d7c06285540d1a6ed59dbd0c0e4e0cf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i.pinimg.com/736x/d7/c0/62/d7c06285540d1a6ed59dbd0c0e4e0cfd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047028"/>
            <a:ext cx="2436958" cy="18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746" y="237548"/>
            <a:ext cx="5413375" cy="30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41" y="283821"/>
            <a:ext cx="2814461" cy="29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3231284"/>
            <a:ext cx="3017116" cy="301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icture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816" y="3351464"/>
            <a:ext cx="3702339" cy="277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avatars.mds.yandex.net/i?id=f5c08225aa6bcd4524a655fc52e3ccdc57da5ff5-10597937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241" y="3134301"/>
            <a:ext cx="29337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87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9" y="290944"/>
            <a:ext cx="9656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455" y="660276"/>
            <a:ext cx="10280072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ru-RU" b="1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Образовательно-игровая деятельность с рамкой очень актуальна, так как у детей развиваются:</a:t>
            </a:r>
          </a:p>
          <a:p>
            <a:pPr>
              <a:spcAft>
                <a:spcPts val="750"/>
              </a:spcAft>
            </a:pPr>
            <a:r>
              <a:rPr lang="ru-RU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представление </a:t>
            </a:r>
            <a:r>
              <a:rPr lang="ru-RU" dirty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о </a:t>
            </a:r>
            <a:r>
              <a:rPr lang="ru-RU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цвете, форме, пространстве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речь, </a:t>
            </a:r>
            <a:r>
              <a:rPr lang="ru-RU" dirty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автоматизация звуков в </a:t>
            </a:r>
            <a:r>
              <a:rPr lang="ru-RU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ходе описания картинки 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- т</a:t>
            </a:r>
            <a:r>
              <a:rPr lang="ru-RU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ворческие способности детей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dirty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- последовательность –  от простого к сложному развивает логическое мышление и внимание.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интеллект.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dirty="0" smtClean="0">
                <a:solidFill>
                  <a:srgbClr val="231F20"/>
                </a:solidFill>
                <a:latin typeface="+mj-lt"/>
                <a:ea typeface="Times New Roman" panose="02020603050405020304" pitchFamily="18" charset="0"/>
              </a:rPr>
              <a:t>работа со сменой картинок </a:t>
            </a:r>
            <a:r>
              <a:rPr lang="ru-RU" dirty="0" smtClean="0">
                <a:solidFill>
                  <a:srgbClr val="242424"/>
                </a:solidFill>
                <a:latin typeface="+mj-lt"/>
                <a:ea typeface="Times New Roman" panose="02020603050405020304" pitchFamily="18" charset="0"/>
              </a:rPr>
              <a:t>ориентирует </a:t>
            </a:r>
            <a:r>
              <a:rPr lang="ru-RU" dirty="0">
                <a:solidFill>
                  <a:srgbClr val="242424"/>
                </a:solidFill>
                <a:latin typeface="+mj-lt"/>
                <a:ea typeface="Times New Roman" panose="02020603050405020304" pitchFamily="18" charset="0"/>
              </a:rPr>
              <a:t>на целостное </a:t>
            </a:r>
            <a:r>
              <a:rPr lang="ru-RU" dirty="0" smtClean="0">
                <a:solidFill>
                  <a:srgbClr val="242424"/>
                </a:solidFill>
                <a:latin typeface="+mj-lt"/>
                <a:ea typeface="Times New Roman" panose="02020603050405020304" pitchFamily="18" charset="0"/>
              </a:rPr>
              <a:t>восприятие сюжета, </a:t>
            </a:r>
            <a:r>
              <a:rPr lang="ru-RU" dirty="0">
                <a:solidFill>
                  <a:srgbClr val="242424"/>
                </a:solidFill>
                <a:latin typeface="+mj-lt"/>
                <a:ea typeface="Times New Roman" panose="02020603050405020304" pitchFamily="18" charset="0"/>
              </a:rPr>
              <a:t>учит наблюдательности, умению обобщать, сравнивать, анализировать</a:t>
            </a:r>
            <a:r>
              <a:rPr lang="ru-RU" dirty="0" smtClean="0">
                <a:solidFill>
                  <a:srgbClr val="242424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dirty="0" smtClean="0">
                <a:effectLst/>
                <a:latin typeface="+mj-lt"/>
                <a:ea typeface="Times New Roman" panose="02020603050405020304" pitchFamily="18" charset="0"/>
              </a:rPr>
              <a:t>-способность изобразить на бумаге предмет. </a:t>
            </a:r>
            <a:r>
              <a:rPr lang="ru-RU" dirty="0" err="1">
                <a:latin typeface="+mj-lt"/>
              </a:rPr>
              <a:t>Изотерапия</a:t>
            </a:r>
            <a:r>
              <a:rPr lang="ru-RU" dirty="0">
                <a:latin typeface="+mj-lt"/>
              </a:rPr>
              <a:t> способствует развитию мелкой моторики рук, преодолению общей моторной неловкости</a:t>
            </a:r>
            <a:r>
              <a:rPr lang="ru-RU" dirty="0" smtClean="0">
                <a:latin typeface="+mj-lt"/>
              </a:rPr>
              <a:t>.</a:t>
            </a:r>
          </a:p>
          <a:p>
            <a:pPr marL="285750" indent="-285750">
              <a:spcAft>
                <a:spcPts val="750"/>
              </a:spcAft>
              <a:buFontTx/>
              <a:buChar char="-"/>
            </a:pPr>
            <a:r>
              <a:rPr lang="ru-RU" dirty="0" smtClean="0">
                <a:latin typeface="+mj-lt"/>
              </a:rPr>
              <a:t>-Интерес к работе со звуками. Буквами</a:t>
            </a:r>
          </a:p>
          <a:p>
            <a:pPr>
              <a:spcAft>
                <a:spcPts val="750"/>
              </a:spcAft>
            </a:pPr>
            <a:r>
              <a:rPr lang="ru-RU" dirty="0" smtClean="0">
                <a:latin typeface="+mj-lt"/>
              </a:rPr>
              <a:t>  Возможности использования фоторамки помогают пополнению словарного запаса, тренировке </a:t>
            </a:r>
            <a:r>
              <a:rPr lang="ru-RU" smtClean="0">
                <a:latin typeface="+mj-lt"/>
              </a:rPr>
              <a:t>артикуляционного аппарата.</a:t>
            </a:r>
            <a:endParaRPr lang="ru-RU" dirty="0">
              <a:latin typeface="+mj-lt"/>
            </a:endParaRPr>
          </a:p>
          <a:p>
            <a:pPr marL="285750" indent="-285750">
              <a:spcAft>
                <a:spcPts val="750"/>
              </a:spcAft>
              <a:buFontTx/>
              <a:buChar char="-"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94" y="218364"/>
            <a:ext cx="2888705" cy="55273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13" y="97048"/>
            <a:ext cx="3177371" cy="56486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63" y="218364"/>
            <a:ext cx="3539888" cy="552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30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86</TotalTime>
  <Words>121</Words>
  <Application>Microsoft Office PowerPoint</Application>
  <PresentationFormat>Широкоэкранный</PresentationFormat>
  <Paragraphs>30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tahoma</vt:lpstr>
      <vt:lpstr>Times New Roman</vt:lpstr>
      <vt:lpstr>Ретро</vt:lpstr>
      <vt:lpstr> Использование двусторонней  фоторамки для детей старшего дошкольного возраста с ОНР и ЗПР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двусторонней  фоторамки </dc:title>
  <dc:creator>ACER</dc:creator>
  <cp:lastModifiedBy>Костя</cp:lastModifiedBy>
  <cp:revision>24</cp:revision>
  <dcterms:created xsi:type="dcterms:W3CDTF">2025-01-09T20:06:00Z</dcterms:created>
  <dcterms:modified xsi:type="dcterms:W3CDTF">2025-01-14T06:07:38Z</dcterms:modified>
</cp:coreProperties>
</file>